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70" r:id="rId2"/>
    <p:sldId id="291" r:id="rId3"/>
    <p:sldId id="380" r:id="rId4"/>
    <p:sldId id="377" r:id="rId5"/>
    <p:sldId id="379" r:id="rId6"/>
    <p:sldId id="338" r:id="rId7"/>
    <p:sldId id="339" r:id="rId8"/>
    <p:sldId id="294" r:id="rId9"/>
    <p:sldId id="295" r:id="rId10"/>
    <p:sldId id="311" r:id="rId11"/>
    <p:sldId id="385" r:id="rId12"/>
    <p:sldId id="297" r:id="rId13"/>
    <p:sldId id="296" r:id="rId14"/>
    <p:sldId id="273" r:id="rId15"/>
    <p:sldId id="263" r:id="rId16"/>
    <p:sldId id="316" r:id="rId17"/>
    <p:sldId id="271" r:id="rId18"/>
    <p:sldId id="267" r:id="rId19"/>
    <p:sldId id="362" r:id="rId20"/>
    <p:sldId id="298" r:id="rId21"/>
    <p:sldId id="299" r:id="rId22"/>
    <p:sldId id="382" r:id="rId23"/>
    <p:sldId id="383" r:id="rId24"/>
    <p:sldId id="384" r:id="rId25"/>
    <p:sldId id="272" r:id="rId26"/>
    <p:sldId id="278" r:id="rId27"/>
    <p:sldId id="282" r:id="rId28"/>
    <p:sldId id="277" r:id="rId29"/>
    <p:sldId id="3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6002D"/>
    <a:srgbClr val="FFFFFF"/>
    <a:srgbClr val="680023"/>
    <a:srgbClr val="F2F2F2"/>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75827" autoAdjust="0"/>
  </p:normalViewPr>
  <p:slideViewPr>
    <p:cSldViewPr>
      <p:cViewPr varScale="1">
        <p:scale>
          <a:sx n="67" d="100"/>
          <a:sy n="67" d="100"/>
        </p:scale>
        <p:origin x="2141"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tsime\Documents\TRQ-SADC%20EPA%20mas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tsime\Documents\TRQ-SADC%20EPA%20mast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tsime\Documents\TRQ-SADC%20EPA%20maste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South Africa's share of top exports  to the EU by  product groups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3"/>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46A8-FF44-84DC-A2BDBDBD4C3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6A8-FF44-84DC-A2BDBDBD4C3E}"/>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6A8-FF44-84DC-A2BDBDBD4C3E}"/>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6A8-FF44-84DC-A2BDBDBD4C3E}"/>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46A8-FF44-84DC-A2BDBDBD4C3E}"/>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46A8-FF44-84DC-A2BDBDBD4C3E}"/>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46A8-FF44-84DC-A2BDBDBD4C3E}"/>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46A8-FF44-84DC-A2BDBDBD4C3E}"/>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46A8-FF44-84DC-A2BDBDBD4C3E}"/>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46A8-FF44-84DC-A2BDBDBD4C3E}"/>
              </c:ext>
            </c:extLst>
          </c:dPt>
          <c:dPt>
            <c:idx val="10"/>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46A8-FF44-84DC-A2BDBDBD4C3E}"/>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Calcs!$G$71:$G$81</c:f>
              <c:strCache>
                <c:ptCount val="11"/>
                <c:pt idx="0">
                  <c:v>Transport equipment</c:v>
                </c:pt>
                <c:pt idx="1">
                  <c:v>Precious stones and metals</c:v>
                </c:pt>
                <c:pt idx="2">
                  <c:v>Mineral products </c:v>
                </c:pt>
                <c:pt idx="3">
                  <c:v>Base metals</c:v>
                </c:pt>
                <c:pt idx="4">
                  <c:v>Machinery</c:v>
                </c:pt>
                <c:pt idx="5">
                  <c:v>Vegetable products </c:v>
                </c:pt>
                <c:pt idx="6">
                  <c:v>Chemical products</c:v>
                </c:pt>
                <c:pt idx="7">
                  <c:v>Food, beverages &amp; tobacco</c:v>
                </c:pt>
                <c:pt idx="8">
                  <c:v>Live animals, animal products </c:v>
                </c:pt>
                <c:pt idx="9">
                  <c:v>Paper products</c:v>
                </c:pt>
                <c:pt idx="10">
                  <c:v>Other</c:v>
                </c:pt>
              </c:strCache>
            </c:strRef>
          </c:cat>
          <c:val>
            <c:numRef>
              <c:f>Calcs!$H$71:$H$81</c:f>
              <c:numCache>
                <c:formatCode>#,##0</c:formatCode>
                <c:ptCount val="11"/>
                <c:pt idx="0">
                  <c:v>5414488</c:v>
                </c:pt>
                <c:pt idx="1">
                  <c:v>3419198</c:v>
                </c:pt>
                <c:pt idx="2">
                  <c:v>2330261</c:v>
                </c:pt>
                <c:pt idx="3">
                  <c:v>1922457</c:v>
                </c:pt>
                <c:pt idx="4">
                  <c:v>1749617</c:v>
                </c:pt>
                <c:pt idx="5">
                  <c:v>1644304</c:v>
                </c:pt>
                <c:pt idx="6">
                  <c:v>1180676</c:v>
                </c:pt>
                <c:pt idx="7">
                  <c:v>695724</c:v>
                </c:pt>
                <c:pt idx="8">
                  <c:v>266341</c:v>
                </c:pt>
                <c:pt idx="9">
                  <c:v>207555</c:v>
                </c:pt>
                <c:pt idx="10">
                  <c:v>1048513</c:v>
                </c:pt>
              </c:numCache>
            </c:numRef>
          </c:val>
          <c:extLst xmlns:c16r2="http://schemas.microsoft.com/office/drawing/2015/06/chart">
            <c:ext xmlns:c16="http://schemas.microsoft.com/office/drawing/2014/chart" uri="{C3380CC4-5D6E-409C-BE32-E72D297353CC}">
              <c16:uniqueId val="{00000016-46A8-FF44-84DC-A2BDBDBD4C3E}"/>
            </c:ext>
          </c:extLst>
        </c:ser>
        <c:dLbls>
          <c:showLegendKey val="0"/>
          <c:showVal val="0"/>
          <c:showCatName val="0"/>
          <c:showSerName val="0"/>
          <c:showPercent val="1"/>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Top 10 RSA export destinations  in EU by share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E5D-0F43-8AD9-00904A20239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E5D-0F43-8AD9-00904A202399}"/>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CE5D-0F43-8AD9-00904A202399}"/>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CE5D-0F43-8AD9-00904A202399}"/>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CE5D-0F43-8AD9-00904A202399}"/>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CE5D-0F43-8AD9-00904A202399}"/>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CE5D-0F43-8AD9-00904A202399}"/>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CE5D-0F43-8AD9-00904A202399}"/>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CE5D-0F43-8AD9-00904A202399}"/>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CE5D-0F43-8AD9-00904A202399}"/>
              </c:ext>
            </c:extLst>
          </c:dPt>
          <c:dPt>
            <c:idx val="10"/>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CE5D-0F43-8AD9-00904A202399}"/>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Calcs!$A$96:$A$106</c:f>
              <c:strCache>
                <c:ptCount val="11"/>
                <c:pt idx="0">
                  <c:v>Germany</c:v>
                </c:pt>
                <c:pt idx="1">
                  <c:v>United Kingdom</c:v>
                </c:pt>
                <c:pt idx="2">
                  <c:v>Netherlands</c:v>
                </c:pt>
                <c:pt idx="3">
                  <c:v>Belgium</c:v>
                </c:pt>
                <c:pt idx="4">
                  <c:v>Spain</c:v>
                </c:pt>
                <c:pt idx="5">
                  <c:v>Italy</c:v>
                </c:pt>
                <c:pt idx="6">
                  <c:v>France</c:v>
                </c:pt>
                <c:pt idx="7">
                  <c:v>Czech Republic</c:v>
                </c:pt>
                <c:pt idx="8">
                  <c:v>Sweden</c:v>
                </c:pt>
                <c:pt idx="9">
                  <c:v>Portugal</c:v>
                </c:pt>
                <c:pt idx="10">
                  <c:v>Rest of EU</c:v>
                </c:pt>
              </c:strCache>
            </c:strRef>
          </c:cat>
          <c:val>
            <c:numRef>
              <c:f>Calcs!$B$96:$B$106</c:f>
              <c:numCache>
                <c:formatCode>General</c:formatCode>
                <c:ptCount val="11"/>
                <c:pt idx="0">
                  <c:v>6312971</c:v>
                </c:pt>
                <c:pt idx="1">
                  <c:v>3491457</c:v>
                </c:pt>
                <c:pt idx="2">
                  <c:v>2851225</c:v>
                </c:pt>
                <c:pt idx="3">
                  <c:v>2499242</c:v>
                </c:pt>
                <c:pt idx="4">
                  <c:v>1260116</c:v>
                </c:pt>
                <c:pt idx="5">
                  <c:v>1065415</c:v>
                </c:pt>
                <c:pt idx="6">
                  <c:v>861830</c:v>
                </c:pt>
                <c:pt idx="7">
                  <c:v>186360</c:v>
                </c:pt>
                <c:pt idx="8">
                  <c:v>180488</c:v>
                </c:pt>
                <c:pt idx="9">
                  <c:v>177684</c:v>
                </c:pt>
                <c:pt idx="10" formatCode="#,##0">
                  <c:v>992346</c:v>
                </c:pt>
              </c:numCache>
            </c:numRef>
          </c:val>
          <c:extLst xmlns:c16r2="http://schemas.microsoft.com/office/drawing/2015/06/chart">
            <c:ext xmlns:c16="http://schemas.microsoft.com/office/drawing/2014/chart" uri="{C3380CC4-5D6E-409C-BE32-E72D297353CC}">
              <c16:uniqueId val="{00000016-CE5D-0F43-8AD9-00904A202399}"/>
            </c:ext>
          </c:extLst>
        </c:ser>
        <c:dLbls>
          <c:showLegendKey val="0"/>
          <c:showVal val="0"/>
          <c:showCatName val="0"/>
          <c:showSerName val="0"/>
          <c:showPercent val="1"/>
          <c:showBubbleSize val="0"/>
          <c:showLeaderLines val="1"/>
        </c:dLbls>
      </c:pie3DChart>
      <c:spPr>
        <a:noFill/>
        <a:ln>
          <a:noFill/>
        </a:ln>
        <a:effectLst/>
      </c:spPr>
    </c:plotArea>
    <c:legend>
      <c:legendPos val="r"/>
      <c:legendEntry>
        <c:idx val="1"/>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229938487999802E-2"/>
          <c:y val="0.24479223498427499"/>
          <c:w val="0.51775709907199396"/>
          <c:h val="0.70195867837055803"/>
        </c:manualLayout>
      </c:layout>
      <c:pie3DChart>
        <c:varyColors val="1"/>
        <c:ser>
          <c:idx val="0"/>
          <c:order val="0"/>
          <c:explosion val="16"/>
          <c:dPt>
            <c:idx val="0"/>
            <c:bubble3D val="0"/>
            <c:explosion val="17"/>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7BD-114B-83A5-2DA2CEA1B40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7BD-114B-83A5-2DA2CEA1B406}"/>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7BD-114B-83A5-2DA2CEA1B406}"/>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57BD-114B-83A5-2DA2CEA1B406}"/>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57BD-114B-83A5-2DA2CEA1B406}"/>
              </c:ext>
            </c:extLst>
          </c:dPt>
          <c:dPt>
            <c:idx val="5"/>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57BD-114B-83A5-2DA2CEA1B406}"/>
              </c:ext>
            </c:extLst>
          </c:dPt>
          <c:dPt>
            <c:idx val="6"/>
            <c:bubble3D val="0"/>
            <c:spPr>
              <a:solidFill>
                <a:schemeClr val="accent1">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57BD-114B-83A5-2DA2CEA1B406}"/>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57BD-114B-83A5-2DA2CEA1B406}"/>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57BD-114B-83A5-2DA2CEA1B406}"/>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57BD-114B-83A5-2DA2CEA1B406}"/>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Calcs!$I$50:$I$59</c:f>
              <c:strCache>
                <c:ptCount val="10"/>
                <c:pt idx="0">
                  <c:v>Wine</c:v>
                </c:pt>
                <c:pt idx="1">
                  <c:v>Raw Sugar</c:v>
                </c:pt>
                <c:pt idx="2">
                  <c:v>Canned Mixtures of fruit, other than tropical fruit</c:v>
                </c:pt>
                <c:pt idx="3">
                  <c:v>Refined Sugar</c:v>
                </c:pt>
                <c:pt idx="4">
                  <c:v>Ethanol</c:v>
                </c:pt>
                <c:pt idx="5">
                  <c:v>Frozen orange juice</c:v>
                </c:pt>
                <c:pt idx="6">
                  <c:v>Canned mixtures of tropical fruit</c:v>
                </c:pt>
                <c:pt idx="7">
                  <c:v>Citrus fruit jams,</c:v>
                </c:pt>
                <c:pt idx="8">
                  <c:v>Active yeasts</c:v>
                </c:pt>
                <c:pt idx="9">
                  <c:v>Other</c:v>
                </c:pt>
              </c:strCache>
            </c:strRef>
          </c:cat>
          <c:val>
            <c:numRef>
              <c:f>Calcs!$J$50:$J$59</c:f>
              <c:numCache>
                <c:formatCode>#,##0</c:formatCode>
                <c:ptCount val="10"/>
                <c:pt idx="0">
                  <c:v>387833</c:v>
                </c:pt>
                <c:pt idx="1">
                  <c:v>47219</c:v>
                </c:pt>
                <c:pt idx="2">
                  <c:v>18653</c:v>
                </c:pt>
                <c:pt idx="3">
                  <c:v>11428</c:v>
                </c:pt>
                <c:pt idx="4">
                  <c:v>11174</c:v>
                </c:pt>
                <c:pt idx="5">
                  <c:v>4268</c:v>
                </c:pt>
                <c:pt idx="6">
                  <c:v>3546</c:v>
                </c:pt>
                <c:pt idx="7">
                  <c:v>1463</c:v>
                </c:pt>
                <c:pt idx="8">
                  <c:v>740</c:v>
                </c:pt>
                <c:pt idx="9">
                  <c:v>96</c:v>
                </c:pt>
              </c:numCache>
            </c:numRef>
          </c:val>
          <c:extLst xmlns:c16r2="http://schemas.microsoft.com/office/drawing/2015/06/chart">
            <c:ext xmlns:c16="http://schemas.microsoft.com/office/drawing/2014/chart" uri="{C3380CC4-5D6E-409C-BE32-E72D297353CC}">
              <c16:uniqueId val="{00000014-57BD-114B-83A5-2DA2CEA1B406}"/>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55007689384075054"/>
          <c:y val="7.1376956232734975E-2"/>
          <c:w val="0.44810369583119253"/>
          <c:h val="0.894439224266983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C9343-7F85-6E44-A0FA-FE849B36F176}"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322BE27C-1DBE-794E-8E0B-7C87673E05F9}">
      <dgm:prSet phldrT="[Text]"/>
      <dgm:spPr/>
      <dgm:t>
        <a:bodyPr/>
        <a:lstStyle/>
        <a:p>
          <a:r>
            <a:rPr lang="en-US"/>
            <a:t>Safeguards under EPA</a:t>
          </a:r>
        </a:p>
      </dgm:t>
    </dgm:pt>
    <dgm:pt modelId="{30C44407-00B4-6247-B24C-E697E30F8F3F}" type="parTrans" cxnId="{023D6846-3414-1D49-BE13-D6053077BC8A}">
      <dgm:prSet/>
      <dgm:spPr/>
      <dgm:t>
        <a:bodyPr/>
        <a:lstStyle/>
        <a:p>
          <a:endParaRPr lang="en-US"/>
        </a:p>
      </dgm:t>
    </dgm:pt>
    <dgm:pt modelId="{D59DB883-72A4-0E45-9437-33359B48B184}" type="sibTrans" cxnId="{023D6846-3414-1D49-BE13-D6053077BC8A}">
      <dgm:prSet/>
      <dgm:spPr/>
      <dgm:t>
        <a:bodyPr/>
        <a:lstStyle/>
        <a:p>
          <a:endParaRPr lang="en-US"/>
        </a:p>
      </dgm:t>
    </dgm:pt>
    <dgm:pt modelId="{B2B8021B-9CD7-B145-B8B0-4BB5B47083C6}">
      <dgm:prSet phldrT="[Text]"/>
      <dgm:spPr/>
      <dgm:t>
        <a:bodyPr/>
        <a:lstStyle/>
        <a:p>
          <a:r>
            <a:rPr lang="en-US"/>
            <a:t>General bilateral safeguards</a:t>
          </a:r>
        </a:p>
      </dgm:t>
    </dgm:pt>
    <dgm:pt modelId="{4B30D31E-C39B-1843-9573-031ED99885DE}" type="parTrans" cxnId="{C40F51D7-FC00-EC41-B0C2-88ECD8A8CCF2}">
      <dgm:prSet/>
      <dgm:spPr/>
      <dgm:t>
        <a:bodyPr/>
        <a:lstStyle/>
        <a:p>
          <a:endParaRPr lang="en-US"/>
        </a:p>
      </dgm:t>
    </dgm:pt>
    <dgm:pt modelId="{0A3C8C30-FE0B-2C44-A798-867E043C2128}" type="sibTrans" cxnId="{C40F51D7-FC00-EC41-B0C2-88ECD8A8CCF2}">
      <dgm:prSet/>
      <dgm:spPr/>
      <dgm:t>
        <a:bodyPr/>
        <a:lstStyle/>
        <a:p>
          <a:endParaRPr lang="en-US"/>
        </a:p>
      </dgm:t>
    </dgm:pt>
    <dgm:pt modelId="{4F61F4D9-B687-254A-BBA2-E6AF012463EF}">
      <dgm:prSet phldrT="[Text]"/>
      <dgm:spPr/>
      <dgm:t>
        <a:bodyPr/>
        <a:lstStyle/>
        <a:p>
          <a:r>
            <a:rPr lang="en-US"/>
            <a:t>Spefic agricultural safeguards</a:t>
          </a:r>
        </a:p>
      </dgm:t>
    </dgm:pt>
    <dgm:pt modelId="{EA46495E-B60B-C04D-A1D6-62AEC1866CB7}" type="parTrans" cxnId="{6E2A9F41-01A2-EE46-8614-A3118AD18B36}">
      <dgm:prSet/>
      <dgm:spPr/>
      <dgm:t>
        <a:bodyPr/>
        <a:lstStyle/>
        <a:p>
          <a:endParaRPr lang="en-US"/>
        </a:p>
      </dgm:t>
    </dgm:pt>
    <dgm:pt modelId="{94D00B11-4AB0-8A4D-92AF-77C22719CC08}" type="sibTrans" cxnId="{6E2A9F41-01A2-EE46-8614-A3118AD18B36}">
      <dgm:prSet/>
      <dgm:spPr/>
      <dgm:t>
        <a:bodyPr/>
        <a:lstStyle/>
        <a:p>
          <a:endParaRPr lang="en-US"/>
        </a:p>
      </dgm:t>
    </dgm:pt>
    <dgm:pt modelId="{E68A2143-3151-164F-9362-B41BA3C03049}">
      <dgm:prSet phldrT="[Text]"/>
      <dgm:spPr/>
      <dgm:t>
        <a:bodyPr/>
        <a:lstStyle/>
        <a:p>
          <a:r>
            <a:rPr lang="en-US"/>
            <a:t>Food security safeguards </a:t>
          </a:r>
        </a:p>
      </dgm:t>
    </dgm:pt>
    <dgm:pt modelId="{593A179B-6F8E-0A41-8E54-0651B6ED6D3D}" type="parTrans" cxnId="{2FE0928E-B795-FE48-B91A-5EA535E972F8}">
      <dgm:prSet/>
      <dgm:spPr/>
      <dgm:t>
        <a:bodyPr/>
        <a:lstStyle/>
        <a:p>
          <a:endParaRPr lang="en-US"/>
        </a:p>
      </dgm:t>
    </dgm:pt>
    <dgm:pt modelId="{F2489D3B-A3C0-7E46-88A4-2D55AC7BA04D}" type="sibTrans" cxnId="{2FE0928E-B795-FE48-B91A-5EA535E972F8}">
      <dgm:prSet/>
      <dgm:spPr/>
      <dgm:t>
        <a:bodyPr/>
        <a:lstStyle/>
        <a:p>
          <a:endParaRPr lang="en-US"/>
        </a:p>
      </dgm:t>
    </dgm:pt>
    <dgm:pt modelId="{4A9EB7CB-D859-FD4C-9A73-A297F7FB422A}">
      <dgm:prSet phldrT="[Text]"/>
      <dgm:spPr/>
      <dgm:t>
        <a:bodyPr/>
        <a:lstStyle/>
        <a:p>
          <a:r>
            <a:rPr lang="en-US"/>
            <a:t>BLNS transitional safeguards </a:t>
          </a:r>
        </a:p>
      </dgm:t>
    </dgm:pt>
    <dgm:pt modelId="{B971A365-05D3-F945-8546-7A8900CCB1A4}" type="parTrans" cxnId="{A8955034-B856-774A-8E9D-5367B09FE117}">
      <dgm:prSet/>
      <dgm:spPr/>
      <dgm:t>
        <a:bodyPr/>
        <a:lstStyle/>
        <a:p>
          <a:endParaRPr lang="en-US"/>
        </a:p>
      </dgm:t>
    </dgm:pt>
    <dgm:pt modelId="{5A2AAB70-14F7-C348-AF90-E11AD9AA461F}" type="sibTrans" cxnId="{A8955034-B856-774A-8E9D-5367B09FE117}">
      <dgm:prSet/>
      <dgm:spPr/>
      <dgm:t>
        <a:bodyPr/>
        <a:lstStyle/>
        <a:p>
          <a:endParaRPr lang="en-US"/>
        </a:p>
      </dgm:t>
    </dgm:pt>
    <dgm:pt modelId="{438C7DF1-E494-594E-9B51-4E23E0E1F06C}">
      <dgm:prSet phldrT="[Text]"/>
      <dgm:spPr/>
      <dgm:t>
        <a:bodyPr/>
        <a:lstStyle/>
        <a:p>
          <a:r>
            <a:rPr lang="en-US"/>
            <a:t>Infant industry protection safeguards  (not SA)</a:t>
          </a:r>
        </a:p>
      </dgm:t>
    </dgm:pt>
    <dgm:pt modelId="{A9F903EF-969A-1E43-8C7D-64CE22671831}" type="parTrans" cxnId="{BA79230B-0BF0-5D4E-A050-6CC2BC5F87E6}">
      <dgm:prSet/>
      <dgm:spPr/>
      <dgm:t>
        <a:bodyPr/>
        <a:lstStyle/>
        <a:p>
          <a:endParaRPr lang="en-US"/>
        </a:p>
      </dgm:t>
    </dgm:pt>
    <dgm:pt modelId="{FC2F5142-6867-9344-9F49-B64E88834FE1}" type="sibTrans" cxnId="{BA79230B-0BF0-5D4E-A050-6CC2BC5F87E6}">
      <dgm:prSet/>
      <dgm:spPr/>
      <dgm:t>
        <a:bodyPr/>
        <a:lstStyle/>
        <a:p>
          <a:endParaRPr lang="en-US"/>
        </a:p>
      </dgm:t>
    </dgm:pt>
    <dgm:pt modelId="{FD7E7A9C-AC03-184C-9C88-047017602ADF}" type="pres">
      <dgm:prSet presAssocID="{E77C9343-7F85-6E44-A0FA-FE849B36F176}" presName="composite" presStyleCnt="0">
        <dgm:presLayoutVars>
          <dgm:chMax val="1"/>
          <dgm:dir/>
          <dgm:resizeHandles val="exact"/>
        </dgm:presLayoutVars>
      </dgm:prSet>
      <dgm:spPr/>
      <dgm:t>
        <a:bodyPr/>
        <a:lstStyle/>
        <a:p>
          <a:endParaRPr lang="fr-FR"/>
        </a:p>
      </dgm:t>
    </dgm:pt>
    <dgm:pt modelId="{B48DDB22-33E1-8B4A-9E66-FF56A5341763}" type="pres">
      <dgm:prSet presAssocID="{E77C9343-7F85-6E44-A0FA-FE849B36F176}" presName="radial" presStyleCnt="0">
        <dgm:presLayoutVars>
          <dgm:animLvl val="ctr"/>
        </dgm:presLayoutVars>
      </dgm:prSet>
      <dgm:spPr/>
    </dgm:pt>
    <dgm:pt modelId="{33E3AEBC-BE3A-264B-A26C-CB4DCF86A821}" type="pres">
      <dgm:prSet presAssocID="{322BE27C-1DBE-794E-8E0B-7C87673E05F9}" presName="centerShape" presStyleLbl="vennNode1" presStyleIdx="0" presStyleCnt="6" custLinFactNeighborX="-2025" custLinFactNeighborY="289"/>
      <dgm:spPr/>
      <dgm:t>
        <a:bodyPr/>
        <a:lstStyle/>
        <a:p>
          <a:endParaRPr lang="fr-FR"/>
        </a:p>
      </dgm:t>
    </dgm:pt>
    <dgm:pt modelId="{1047B656-DC19-4A4E-BC1F-7301C7CC92B3}" type="pres">
      <dgm:prSet presAssocID="{B2B8021B-9CD7-B145-B8B0-4BB5B47083C6}" presName="node" presStyleLbl="vennNode1" presStyleIdx="1" presStyleCnt="6">
        <dgm:presLayoutVars>
          <dgm:bulletEnabled val="1"/>
        </dgm:presLayoutVars>
      </dgm:prSet>
      <dgm:spPr/>
      <dgm:t>
        <a:bodyPr/>
        <a:lstStyle/>
        <a:p>
          <a:endParaRPr lang="fr-FR"/>
        </a:p>
      </dgm:t>
    </dgm:pt>
    <dgm:pt modelId="{26A24708-DF27-8C4A-A393-C2FDA51E8DAA}" type="pres">
      <dgm:prSet presAssocID="{4F61F4D9-B687-254A-BBA2-E6AF012463EF}" presName="node" presStyleLbl="vennNode1" presStyleIdx="2" presStyleCnt="6">
        <dgm:presLayoutVars>
          <dgm:bulletEnabled val="1"/>
        </dgm:presLayoutVars>
      </dgm:prSet>
      <dgm:spPr/>
      <dgm:t>
        <a:bodyPr/>
        <a:lstStyle/>
        <a:p>
          <a:endParaRPr lang="fr-FR"/>
        </a:p>
      </dgm:t>
    </dgm:pt>
    <dgm:pt modelId="{01B62284-05F4-464F-93E8-09654311676A}" type="pres">
      <dgm:prSet presAssocID="{E68A2143-3151-164F-9362-B41BA3C03049}" presName="node" presStyleLbl="vennNode1" presStyleIdx="3" presStyleCnt="6">
        <dgm:presLayoutVars>
          <dgm:bulletEnabled val="1"/>
        </dgm:presLayoutVars>
      </dgm:prSet>
      <dgm:spPr/>
      <dgm:t>
        <a:bodyPr/>
        <a:lstStyle/>
        <a:p>
          <a:endParaRPr lang="fr-FR"/>
        </a:p>
      </dgm:t>
    </dgm:pt>
    <dgm:pt modelId="{49EF4823-9E38-9042-AB26-DE64EC11A216}" type="pres">
      <dgm:prSet presAssocID="{4A9EB7CB-D859-FD4C-9A73-A297F7FB422A}" presName="node" presStyleLbl="vennNode1" presStyleIdx="4" presStyleCnt="6">
        <dgm:presLayoutVars>
          <dgm:bulletEnabled val="1"/>
        </dgm:presLayoutVars>
      </dgm:prSet>
      <dgm:spPr/>
      <dgm:t>
        <a:bodyPr/>
        <a:lstStyle/>
        <a:p>
          <a:endParaRPr lang="fr-FR"/>
        </a:p>
      </dgm:t>
    </dgm:pt>
    <dgm:pt modelId="{29B9B65F-C342-274A-BE8A-314F444413FA}" type="pres">
      <dgm:prSet presAssocID="{438C7DF1-E494-594E-9B51-4E23E0E1F06C}" presName="node" presStyleLbl="vennNode1" presStyleIdx="5" presStyleCnt="6">
        <dgm:presLayoutVars>
          <dgm:bulletEnabled val="1"/>
        </dgm:presLayoutVars>
      </dgm:prSet>
      <dgm:spPr/>
      <dgm:t>
        <a:bodyPr/>
        <a:lstStyle/>
        <a:p>
          <a:endParaRPr lang="fr-FR"/>
        </a:p>
      </dgm:t>
    </dgm:pt>
  </dgm:ptLst>
  <dgm:cxnLst>
    <dgm:cxn modelId="{A7FE66E2-1F40-464A-89D3-A554A0599ED3}" type="presOf" srcId="{4F61F4D9-B687-254A-BBA2-E6AF012463EF}" destId="{26A24708-DF27-8C4A-A393-C2FDA51E8DAA}" srcOrd="0" destOrd="0" presId="urn:microsoft.com/office/officeart/2005/8/layout/radial3"/>
    <dgm:cxn modelId="{A8955034-B856-774A-8E9D-5367B09FE117}" srcId="{322BE27C-1DBE-794E-8E0B-7C87673E05F9}" destId="{4A9EB7CB-D859-FD4C-9A73-A297F7FB422A}" srcOrd="3" destOrd="0" parTransId="{B971A365-05D3-F945-8546-7A8900CCB1A4}" sibTransId="{5A2AAB70-14F7-C348-AF90-E11AD9AA461F}"/>
    <dgm:cxn modelId="{023D6846-3414-1D49-BE13-D6053077BC8A}" srcId="{E77C9343-7F85-6E44-A0FA-FE849B36F176}" destId="{322BE27C-1DBE-794E-8E0B-7C87673E05F9}" srcOrd="0" destOrd="0" parTransId="{30C44407-00B4-6247-B24C-E697E30F8F3F}" sibTransId="{D59DB883-72A4-0E45-9437-33359B48B184}"/>
    <dgm:cxn modelId="{70DB4018-2EE5-4F6A-AB2D-A955CC4596CC}" type="presOf" srcId="{E77C9343-7F85-6E44-A0FA-FE849B36F176}" destId="{FD7E7A9C-AC03-184C-9C88-047017602ADF}" srcOrd="0" destOrd="0" presId="urn:microsoft.com/office/officeart/2005/8/layout/radial3"/>
    <dgm:cxn modelId="{C40F51D7-FC00-EC41-B0C2-88ECD8A8CCF2}" srcId="{322BE27C-1DBE-794E-8E0B-7C87673E05F9}" destId="{B2B8021B-9CD7-B145-B8B0-4BB5B47083C6}" srcOrd="0" destOrd="0" parTransId="{4B30D31E-C39B-1843-9573-031ED99885DE}" sibTransId="{0A3C8C30-FE0B-2C44-A798-867E043C2128}"/>
    <dgm:cxn modelId="{3115F21D-6254-442D-8FED-81A3BE5A66BA}" type="presOf" srcId="{E68A2143-3151-164F-9362-B41BA3C03049}" destId="{01B62284-05F4-464F-93E8-09654311676A}" srcOrd="0" destOrd="0" presId="urn:microsoft.com/office/officeart/2005/8/layout/radial3"/>
    <dgm:cxn modelId="{BA79230B-0BF0-5D4E-A050-6CC2BC5F87E6}" srcId="{322BE27C-1DBE-794E-8E0B-7C87673E05F9}" destId="{438C7DF1-E494-594E-9B51-4E23E0E1F06C}" srcOrd="4" destOrd="0" parTransId="{A9F903EF-969A-1E43-8C7D-64CE22671831}" sibTransId="{FC2F5142-6867-9344-9F49-B64E88834FE1}"/>
    <dgm:cxn modelId="{2A88B026-7B80-46EA-8EB0-4455F187CA91}" type="presOf" srcId="{4A9EB7CB-D859-FD4C-9A73-A297F7FB422A}" destId="{49EF4823-9E38-9042-AB26-DE64EC11A216}" srcOrd="0" destOrd="0" presId="urn:microsoft.com/office/officeart/2005/8/layout/radial3"/>
    <dgm:cxn modelId="{64161630-402F-4449-BF55-DE7340136933}" type="presOf" srcId="{438C7DF1-E494-594E-9B51-4E23E0E1F06C}" destId="{29B9B65F-C342-274A-BE8A-314F444413FA}" srcOrd="0" destOrd="0" presId="urn:microsoft.com/office/officeart/2005/8/layout/radial3"/>
    <dgm:cxn modelId="{6E2A9F41-01A2-EE46-8614-A3118AD18B36}" srcId="{322BE27C-1DBE-794E-8E0B-7C87673E05F9}" destId="{4F61F4D9-B687-254A-BBA2-E6AF012463EF}" srcOrd="1" destOrd="0" parTransId="{EA46495E-B60B-C04D-A1D6-62AEC1866CB7}" sibTransId="{94D00B11-4AB0-8A4D-92AF-77C22719CC08}"/>
    <dgm:cxn modelId="{60C25235-C295-4DAA-904E-BC1AF100DBDD}" type="presOf" srcId="{322BE27C-1DBE-794E-8E0B-7C87673E05F9}" destId="{33E3AEBC-BE3A-264B-A26C-CB4DCF86A821}" srcOrd="0" destOrd="0" presId="urn:microsoft.com/office/officeart/2005/8/layout/radial3"/>
    <dgm:cxn modelId="{2FE0928E-B795-FE48-B91A-5EA535E972F8}" srcId="{322BE27C-1DBE-794E-8E0B-7C87673E05F9}" destId="{E68A2143-3151-164F-9362-B41BA3C03049}" srcOrd="2" destOrd="0" parTransId="{593A179B-6F8E-0A41-8E54-0651B6ED6D3D}" sibTransId="{F2489D3B-A3C0-7E46-88A4-2D55AC7BA04D}"/>
    <dgm:cxn modelId="{567AD469-51E1-41B0-B7F8-35C9430CEED5}" type="presOf" srcId="{B2B8021B-9CD7-B145-B8B0-4BB5B47083C6}" destId="{1047B656-DC19-4A4E-BC1F-7301C7CC92B3}" srcOrd="0" destOrd="0" presId="urn:microsoft.com/office/officeart/2005/8/layout/radial3"/>
    <dgm:cxn modelId="{DF3E0CB3-185A-4DD5-B155-8BED230E1F18}" type="presParOf" srcId="{FD7E7A9C-AC03-184C-9C88-047017602ADF}" destId="{B48DDB22-33E1-8B4A-9E66-FF56A5341763}" srcOrd="0" destOrd="0" presId="urn:microsoft.com/office/officeart/2005/8/layout/radial3"/>
    <dgm:cxn modelId="{48C47E54-9D26-4BA0-A137-07F3C9499DCD}" type="presParOf" srcId="{B48DDB22-33E1-8B4A-9E66-FF56A5341763}" destId="{33E3AEBC-BE3A-264B-A26C-CB4DCF86A821}" srcOrd="0" destOrd="0" presId="urn:microsoft.com/office/officeart/2005/8/layout/radial3"/>
    <dgm:cxn modelId="{8E28FCF2-1A10-4091-AEE6-14C340DA981E}" type="presParOf" srcId="{B48DDB22-33E1-8B4A-9E66-FF56A5341763}" destId="{1047B656-DC19-4A4E-BC1F-7301C7CC92B3}" srcOrd="1" destOrd="0" presId="urn:microsoft.com/office/officeart/2005/8/layout/radial3"/>
    <dgm:cxn modelId="{33405972-730A-4181-97B2-46182AA0A308}" type="presParOf" srcId="{B48DDB22-33E1-8B4A-9E66-FF56A5341763}" destId="{26A24708-DF27-8C4A-A393-C2FDA51E8DAA}" srcOrd="2" destOrd="0" presId="urn:microsoft.com/office/officeart/2005/8/layout/radial3"/>
    <dgm:cxn modelId="{C12D2246-96E4-4F8A-9EBB-A354205E5835}" type="presParOf" srcId="{B48DDB22-33E1-8B4A-9E66-FF56A5341763}" destId="{01B62284-05F4-464F-93E8-09654311676A}" srcOrd="3" destOrd="0" presId="urn:microsoft.com/office/officeart/2005/8/layout/radial3"/>
    <dgm:cxn modelId="{F4317EAC-21B8-4DA6-9242-086772234E2B}" type="presParOf" srcId="{B48DDB22-33E1-8B4A-9E66-FF56A5341763}" destId="{49EF4823-9E38-9042-AB26-DE64EC11A216}" srcOrd="4" destOrd="0" presId="urn:microsoft.com/office/officeart/2005/8/layout/radial3"/>
    <dgm:cxn modelId="{39C69F9F-0063-4E31-8599-1D923FA84090}" type="presParOf" srcId="{B48DDB22-33E1-8B4A-9E66-FF56A5341763}" destId="{29B9B65F-C342-274A-BE8A-314F444413FA}"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8784A-50B3-4C4B-9AD0-FEC2A85FDAD4}" type="datetimeFigureOut">
              <a:rPr lang="en-ZA" smtClean="0"/>
              <a:t>2018-10-01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C371D-BEE3-4E0D-B3B5-988C02C64010}" type="slidenum">
              <a:rPr lang="en-ZA" smtClean="0"/>
              <a:t>‹N°›</a:t>
            </a:fld>
            <a:endParaRPr lang="en-ZA"/>
          </a:p>
        </p:txBody>
      </p:sp>
    </p:spTree>
    <p:extLst>
      <p:ext uri="{BB962C8B-B14F-4D97-AF65-F5344CB8AC3E}">
        <p14:creationId xmlns:p14="http://schemas.microsoft.com/office/powerpoint/2010/main" val="411737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0C9CFB-5008-42C6-BF0D-58B5CC461A68}" type="slidenum">
              <a:rPr lang="en-US" smtClean="0"/>
              <a:pPr>
                <a:defRPr/>
              </a:pPr>
              <a:t>12</a:t>
            </a:fld>
            <a:endParaRPr lang="en-US" dirty="0"/>
          </a:p>
        </p:txBody>
      </p:sp>
    </p:spTree>
    <p:extLst>
      <p:ext uri="{BB962C8B-B14F-4D97-AF65-F5344CB8AC3E}">
        <p14:creationId xmlns:p14="http://schemas.microsoft.com/office/powerpoint/2010/main" val="333180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C371D-BEE3-4E0D-B3B5-988C02C64010}" type="slidenum">
              <a:rPr lang="en-ZA" smtClean="0"/>
              <a:t>14</a:t>
            </a:fld>
            <a:endParaRPr lang="en-ZA"/>
          </a:p>
        </p:txBody>
      </p:sp>
    </p:spTree>
    <p:extLst>
      <p:ext uri="{BB962C8B-B14F-4D97-AF65-F5344CB8AC3E}">
        <p14:creationId xmlns:p14="http://schemas.microsoft.com/office/powerpoint/2010/main" val="162299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a:t>
            </a:r>
            <a:endParaRPr lang="en-US" dirty="0"/>
          </a:p>
        </p:txBody>
      </p:sp>
      <p:sp>
        <p:nvSpPr>
          <p:cNvPr id="4" name="Slide Number Placeholder 3"/>
          <p:cNvSpPr>
            <a:spLocks noGrp="1"/>
          </p:cNvSpPr>
          <p:nvPr>
            <p:ph type="sldNum" sz="quarter" idx="10"/>
          </p:nvPr>
        </p:nvSpPr>
        <p:spPr/>
        <p:txBody>
          <a:bodyPr/>
          <a:lstStyle/>
          <a:p>
            <a:fld id="{069C371D-BEE3-4E0D-B3B5-988C02C64010}" type="slidenum">
              <a:rPr lang="en-ZA" smtClean="0"/>
              <a:t>15</a:t>
            </a:fld>
            <a:endParaRPr lang="en-ZA"/>
          </a:p>
        </p:txBody>
      </p:sp>
    </p:spTree>
    <p:extLst>
      <p:ext uri="{BB962C8B-B14F-4D97-AF65-F5344CB8AC3E}">
        <p14:creationId xmlns:p14="http://schemas.microsoft.com/office/powerpoint/2010/main" val="96544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C371D-BEE3-4E0D-B3B5-988C02C64010}" type="slidenum">
              <a:rPr lang="en-ZA" smtClean="0"/>
              <a:t>17</a:t>
            </a:fld>
            <a:endParaRPr lang="en-ZA"/>
          </a:p>
        </p:txBody>
      </p:sp>
    </p:spTree>
    <p:extLst>
      <p:ext uri="{BB962C8B-B14F-4D97-AF65-F5344CB8AC3E}">
        <p14:creationId xmlns:p14="http://schemas.microsoft.com/office/powerpoint/2010/main" val="35400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9C371D-BEE3-4E0D-B3B5-988C02C64010}" type="slidenum">
              <a:rPr lang="en-ZA" smtClean="0"/>
              <a:t>18</a:t>
            </a:fld>
            <a:endParaRPr lang="en-ZA"/>
          </a:p>
        </p:txBody>
      </p:sp>
    </p:spTree>
    <p:extLst>
      <p:ext uri="{BB962C8B-B14F-4D97-AF65-F5344CB8AC3E}">
        <p14:creationId xmlns:p14="http://schemas.microsoft.com/office/powerpoint/2010/main" val="8700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0C9CFB-5008-42C6-BF0D-58B5CC461A68}" type="slidenum">
              <a:rPr lang="en-US" smtClean="0"/>
              <a:pPr>
                <a:defRPr/>
              </a:pPr>
              <a:t>20</a:t>
            </a:fld>
            <a:endParaRPr lang="en-US" dirty="0"/>
          </a:p>
        </p:txBody>
      </p:sp>
    </p:spTree>
    <p:extLst>
      <p:ext uri="{BB962C8B-B14F-4D97-AF65-F5344CB8AC3E}">
        <p14:creationId xmlns:p14="http://schemas.microsoft.com/office/powerpoint/2010/main" val="110302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90C9CFB-5008-42C6-BF0D-58B5CC461A68}" type="slidenum">
              <a:rPr lang="en-US" smtClean="0"/>
              <a:pPr>
                <a:defRPr/>
              </a:pPr>
              <a:t>21</a:t>
            </a:fld>
            <a:endParaRPr lang="en-US" dirty="0"/>
          </a:p>
        </p:txBody>
      </p:sp>
    </p:spTree>
    <p:extLst>
      <p:ext uri="{BB962C8B-B14F-4D97-AF65-F5344CB8AC3E}">
        <p14:creationId xmlns:p14="http://schemas.microsoft.com/office/powerpoint/2010/main" val="12023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069C371D-BEE3-4E0D-B3B5-988C02C64010}" type="slidenum">
              <a:rPr lang="en-ZA" smtClean="0"/>
              <a:t>25</a:t>
            </a:fld>
            <a:endParaRPr lang="en-ZA"/>
          </a:p>
        </p:txBody>
      </p:sp>
    </p:spTree>
    <p:extLst>
      <p:ext uri="{BB962C8B-B14F-4D97-AF65-F5344CB8AC3E}">
        <p14:creationId xmlns:p14="http://schemas.microsoft.com/office/powerpoint/2010/main" val="128260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9C371D-BEE3-4E0D-B3B5-988C02C64010}" type="slidenum">
              <a:rPr lang="en-ZA" smtClean="0"/>
              <a:t>27</a:t>
            </a:fld>
            <a:endParaRPr lang="en-ZA"/>
          </a:p>
        </p:txBody>
      </p:sp>
    </p:spTree>
    <p:extLst>
      <p:ext uri="{BB962C8B-B14F-4D97-AF65-F5344CB8AC3E}">
        <p14:creationId xmlns:p14="http://schemas.microsoft.com/office/powerpoint/2010/main" val="15249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000" y="548680"/>
            <a:ext cx="7920000" cy="1296000"/>
          </a:xfrm>
        </p:spPr>
        <p:txBody>
          <a:bodyPr>
            <a:normAutofit/>
          </a:bodyPr>
          <a:lstStyle>
            <a:lvl1pPr>
              <a:defRPr sz="4000">
                <a:solidFill>
                  <a:srgbClr val="86002D"/>
                </a:solidFill>
                <a:latin typeface="Corbel" panose="020B0503020204020204" pitchFamily="34" charset="0"/>
              </a:defRPr>
            </a:lvl1pPr>
          </a:lstStyle>
          <a:p>
            <a:r>
              <a:rPr lang="en-US" dirty="0"/>
              <a:t>Title page option 1</a:t>
            </a:r>
            <a:endParaRPr lang="en-ZA" dirty="0"/>
          </a:p>
        </p:txBody>
      </p:sp>
      <p:sp>
        <p:nvSpPr>
          <p:cNvPr id="3" name="Subtitle 2"/>
          <p:cNvSpPr>
            <a:spLocks noGrp="1"/>
          </p:cNvSpPr>
          <p:nvPr>
            <p:ph type="subTitle" idx="1" hasCustomPrompt="1"/>
          </p:nvPr>
        </p:nvSpPr>
        <p:spPr>
          <a:xfrm>
            <a:off x="612000" y="2276872"/>
            <a:ext cx="7920000" cy="2520000"/>
          </a:xfrm>
        </p:spPr>
        <p:txBody>
          <a:bodyPr/>
          <a:lstStyle>
            <a:lvl1pPr marL="0" indent="0" algn="ctr">
              <a:buNone/>
              <a:defRPr>
                <a:solidFill>
                  <a:schemeClr val="tx1">
                    <a:lumMod val="75000"/>
                    <a:lumOff val="25000"/>
                  </a:schemeClr>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ZA" dirty="0"/>
          </a:p>
        </p:txBody>
      </p:sp>
      <p:pic>
        <p:nvPicPr>
          <p:cNvPr id="8" name="Picture 14"/>
          <p:cNvPicPr>
            <a:picLocks noChangeAspect="1"/>
          </p:cNvPicPr>
          <p:nvPr/>
        </p:nvPicPr>
        <p:blipFill>
          <a:blip r:embed="rId2">
            <a:extLst>
              <a:ext uri="{28A0092B-C50C-407E-A947-70E740481C1C}">
                <a14:useLocalDpi xmlns:a14="http://schemas.microsoft.com/office/drawing/2010/main" val="0"/>
              </a:ext>
            </a:extLst>
          </a:blip>
          <a:srcRect l="3992" r="2296" b="12791"/>
          <a:stretch>
            <a:fillRect/>
          </a:stretch>
        </p:blipFill>
        <p:spPr bwMode="auto">
          <a:xfrm>
            <a:off x="34435" y="5229200"/>
            <a:ext cx="4393617"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userDrawn="1"/>
        </p:nvGrpSpPr>
        <p:grpSpPr>
          <a:xfrm>
            <a:off x="-11114" y="5274000"/>
            <a:ext cx="9180513" cy="1584000"/>
            <a:chOff x="-11114" y="5274000"/>
            <a:chExt cx="9180513" cy="1584000"/>
          </a:xfrm>
        </p:grpSpPr>
        <p:sp>
          <p:nvSpPr>
            <p:cNvPr id="9" name="Diagonal Stripe 8"/>
            <p:cNvSpPr/>
            <p:nvPr/>
          </p:nvSpPr>
          <p:spPr bwMode="auto">
            <a:xfrm rot="5400000" flipH="1">
              <a:off x="8352000" y="6066000"/>
              <a:ext cx="792000" cy="792000"/>
            </a:xfrm>
            <a:prstGeom prst="diagStripe">
              <a:avLst>
                <a:gd name="adj" fmla="val 58391"/>
              </a:avLst>
            </a:prstGeom>
            <a:solidFill>
              <a:srgbClr val="6800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schemeClr val="tx1"/>
                </a:solidFill>
              </a:endParaRPr>
            </a:p>
          </p:txBody>
        </p:sp>
        <p:sp>
          <p:nvSpPr>
            <p:cNvPr id="10" name="Rectangle 9"/>
            <p:cNvSpPr/>
            <p:nvPr/>
          </p:nvSpPr>
          <p:spPr bwMode="auto">
            <a:xfrm rot="5400000">
              <a:off x="4435143" y="2007080"/>
              <a:ext cx="288000" cy="918051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sp>
          <p:nvSpPr>
            <p:cNvPr id="12" name="Diagonal Stripe 11"/>
            <p:cNvSpPr/>
            <p:nvPr/>
          </p:nvSpPr>
          <p:spPr bwMode="auto">
            <a:xfrm rot="5400000" flipH="1">
              <a:off x="7560000" y="5274000"/>
              <a:ext cx="1584000" cy="1584000"/>
            </a:xfrm>
            <a:prstGeom prst="diagStripe">
              <a:avLst>
                <a:gd name="adj" fmla="val 58391"/>
              </a:avLst>
            </a:prstGeom>
            <a:solidFill>
              <a:srgbClr val="860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solidFill>
                  <a:schemeClr val="tx1"/>
                </a:solidFill>
              </a:endParaRPr>
            </a:p>
          </p:txBody>
        </p:sp>
      </p:grpSp>
    </p:spTree>
    <p:extLst>
      <p:ext uri="{BB962C8B-B14F-4D97-AF65-F5344CB8AC3E}">
        <p14:creationId xmlns:p14="http://schemas.microsoft.com/office/powerpoint/2010/main" val="382666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00" y="620816"/>
            <a:ext cx="7920000" cy="1152000"/>
          </a:xfrm>
        </p:spPr>
        <p:txBody>
          <a:bodyPr/>
          <a:lstStyle>
            <a:lvl1pPr>
              <a:defRPr/>
            </a:lvl1pPr>
          </a:lstStyle>
          <a:p>
            <a:r>
              <a:rPr lang="en-US" dirty="0"/>
              <a:t>Title page</a:t>
            </a:r>
            <a:endParaRPr lang="en-ZA" dirty="0"/>
          </a:p>
        </p:txBody>
      </p:sp>
      <p:pic>
        <p:nvPicPr>
          <p:cNvPr id="3" name="Picture 14"/>
          <p:cNvPicPr>
            <a:picLocks noChangeAspect="1"/>
          </p:cNvPicPr>
          <p:nvPr userDrawn="1"/>
        </p:nvPicPr>
        <p:blipFill>
          <a:blip r:embed="rId2">
            <a:extLst>
              <a:ext uri="{28A0092B-C50C-407E-A947-70E740481C1C}">
                <a14:useLocalDpi xmlns:a14="http://schemas.microsoft.com/office/drawing/2010/main" val="0"/>
              </a:ext>
            </a:extLst>
          </a:blip>
          <a:srcRect l="3992" r="2296" b="12791"/>
          <a:stretch>
            <a:fillRect/>
          </a:stretch>
        </p:blipFill>
        <p:spPr bwMode="auto">
          <a:xfrm>
            <a:off x="51367" y="5229186"/>
            <a:ext cx="5400000" cy="141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a:spLocks noGrp="1"/>
          </p:cNvSpPr>
          <p:nvPr>
            <p:ph type="subTitle" idx="1" hasCustomPrompt="1"/>
          </p:nvPr>
        </p:nvSpPr>
        <p:spPr>
          <a:xfrm>
            <a:off x="612000" y="2313136"/>
            <a:ext cx="7920000" cy="2340000"/>
          </a:xfrm>
        </p:spPr>
        <p:txBody>
          <a:bodyPr/>
          <a:lstStyle>
            <a:lvl1pPr marL="0" indent="0" algn="ctr">
              <a:buNone/>
              <a:defRPr>
                <a:solidFill>
                  <a:schemeClr val="tx1">
                    <a:lumMod val="75000"/>
                    <a:lumOff val="25000"/>
                  </a:schemeClr>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ZA" dirty="0"/>
          </a:p>
        </p:txBody>
      </p:sp>
    </p:spTree>
    <p:extLst>
      <p:ext uri="{BB962C8B-B14F-4D97-AF65-F5344CB8AC3E}">
        <p14:creationId xmlns:p14="http://schemas.microsoft.com/office/powerpoint/2010/main" val="142561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274638"/>
            <a:ext cx="8280000" cy="1080000"/>
          </a:xfrm>
        </p:spPr>
        <p:txBody>
          <a:bodyPr/>
          <a:lstStyle>
            <a:lvl1pPr>
              <a:defRPr sz="4000">
                <a:solidFill>
                  <a:srgbClr val="86002D"/>
                </a:solidFill>
                <a:latin typeface="Corbel" panose="020B0503020204020204" pitchFamily="34" charset="0"/>
              </a:defRPr>
            </a:lvl1pPr>
          </a:lstStyle>
          <a:p>
            <a:r>
              <a:rPr lang="en-US" dirty="0"/>
              <a:t>Title</a:t>
            </a:r>
            <a:endParaRPr lang="en-ZA" dirty="0"/>
          </a:p>
        </p:txBody>
      </p:sp>
      <p:sp>
        <p:nvSpPr>
          <p:cNvPr id="3" name="Content Placeholder 2"/>
          <p:cNvSpPr>
            <a:spLocks noGrp="1"/>
          </p:cNvSpPr>
          <p:nvPr>
            <p:ph idx="1"/>
          </p:nvPr>
        </p:nvSpPr>
        <p:spPr>
          <a:xfrm>
            <a:off x="432000" y="1502346"/>
            <a:ext cx="8280000" cy="4302918"/>
          </a:xfrm>
        </p:spPr>
        <p:txBody>
          <a:bodyPr/>
          <a:lstStyle>
            <a:lvl1pPr>
              <a:defRPr sz="2800">
                <a:latin typeface="Calibri Light" panose="020F0302020204030204" pitchFamily="34" charset="0"/>
              </a:defRPr>
            </a:lvl1pPr>
            <a:lvl2pPr>
              <a:defRPr sz="2400">
                <a:latin typeface="Calibri Light" panose="020F0302020204030204" pitchFamily="34" charset="0"/>
              </a:defRPr>
            </a:lvl2pPr>
            <a:lvl3pPr>
              <a:defRPr sz="2400">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13" name="Content Placeholder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64182" y="5949280"/>
            <a:ext cx="1887538" cy="798512"/>
          </a:xfrm>
          <a:prstGeom prst="rect">
            <a:avLst/>
          </a:prstGeom>
        </p:spPr>
      </p:pic>
    </p:spTree>
    <p:extLst>
      <p:ext uri="{BB962C8B-B14F-4D97-AF65-F5344CB8AC3E}">
        <p14:creationId xmlns:p14="http://schemas.microsoft.com/office/powerpoint/2010/main" val="33516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274638"/>
            <a:ext cx="8280000" cy="1080000"/>
          </a:xfrm>
        </p:spPr>
        <p:txBody>
          <a:bodyPr>
            <a:normAutofit/>
          </a:bodyPr>
          <a:lstStyle>
            <a:lvl1pPr>
              <a:defRPr sz="4000">
                <a:solidFill>
                  <a:srgbClr val="86002D"/>
                </a:solidFill>
                <a:latin typeface="Corbel" panose="020B0503020204020204" pitchFamily="34" charset="0"/>
              </a:defRPr>
            </a:lvl1pPr>
          </a:lstStyle>
          <a:p>
            <a:r>
              <a:rPr lang="en-US" dirty="0"/>
              <a:t>Title</a:t>
            </a:r>
            <a:endParaRPr lang="en-ZA" dirty="0"/>
          </a:p>
        </p:txBody>
      </p:sp>
      <p:sp>
        <p:nvSpPr>
          <p:cNvPr id="3" name="Content Placeholder 2"/>
          <p:cNvSpPr>
            <a:spLocks noGrp="1"/>
          </p:cNvSpPr>
          <p:nvPr>
            <p:ph sz="half" idx="1"/>
          </p:nvPr>
        </p:nvSpPr>
        <p:spPr>
          <a:xfrm>
            <a:off x="431984" y="1567333"/>
            <a:ext cx="3996000" cy="4525963"/>
          </a:xfrm>
        </p:spPr>
        <p:txBody>
          <a:bodyPr/>
          <a:lstStyle>
            <a:lvl1pPr>
              <a:defRPr sz="2800">
                <a:latin typeface="Calibri Light" panose="020F0302020204030204" pitchFamily="34" charset="0"/>
              </a:defRPr>
            </a:lvl1pPr>
            <a:lvl2pPr>
              <a:defRPr sz="24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4716016" y="1567333"/>
            <a:ext cx="3996000" cy="4525963"/>
          </a:xfrm>
        </p:spPr>
        <p:txBody>
          <a:bodyPr/>
          <a:lstStyle>
            <a:lvl1pPr>
              <a:defRPr sz="2800">
                <a:latin typeface="Calibri Light" panose="020F0302020204030204" pitchFamily="34" charset="0"/>
              </a:defRPr>
            </a:lvl1pPr>
            <a:lvl2pPr>
              <a:defRPr sz="2400">
                <a:latin typeface="Calibri Light" panose="020F0302020204030204" pitchFamily="34" charset="0"/>
              </a:defRPr>
            </a:lvl2pPr>
            <a:lvl3pPr>
              <a:defRPr sz="20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16" name="Content Placeholder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64182" y="5949280"/>
            <a:ext cx="1887538" cy="798512"/>
          </a:xfrm>
          <a:prstGeom prst="rect">
            <a:avLst/>
          </a:prstGeom>
        </p:spPr>
      </p:pic>
    </p:spTree>
    <p:extLst>
      <p:ext uri="{BB962C8B-B14F-4D97-AF65-F5344CB8AC3E}">
        <p14:creationId xmlns:p14="http://schemas.microsoft.com/office/powerpoint/2010/main" val="3205207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274638"/>
            <a:ext cx="7920000"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12000" y="1600200"/>
            <a:ext cx="7920000" cy="41330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40262667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xStyles>
    <p:titleStyle>
      <a:lvl1pPr algn="ctr" defTabSz="914400" rtl="0" eaLnBrk="1" latinLnBrk="0" hangingPunct="1">
        <a:spcBef>
          <a:spcPct val="0"/>
        </a:spcBef>
        <a:buNone/>
        <a:defRPr sz="4000" kern="1200">
          <a:solidFill>
            <a:srgbClr val="86002D"/>
          </a:solidFill>
          <a:latin typeface="Corbel" panose="020B0503020204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trudi@tralac.org"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74638"/>
            <a:ext cx="8388472" cy="2074242"/>
          </a:xfrm>
        </p:spPr>
        <p:txBody>
          <a:bodyPr>
            <a:normAutofit fontScale="90000"/>
          </a:bodyPr>
          <a:lstStyle/>
          <a:p>
            <a:r>
              <a:rPr lang="en-US" dirty="0"/>
              <a:t/>
            </a:r>
            <a:br>
              <a:rPr lang="en-US" dirty="0"/>
            </a:br>
            <a:r>
              <a:rPr lang="en-US" dirty="0"/>
              <a:t>The SADC EPA – a view from South Africa</a:t>
            </a:r>
            <a:br>
              <a:rPr lang="en-US" dirty="0"/>
            </a:br>
            <a:endParaRPr lang="en-US" dirty="0"/>
          </a:p>
        </p:txBody>
      </p:sp>
      <p:sp>
        <p:nvSpPr>
          <p:cNvPr id="4" name="Content Placeholder 3"/>
          <p:cNvSpPr>
            <a:spLocks noGrp="1"/>
          </p:cNvSpPr>
          <p:nvPr>
            <p:ph sz="half" idx="2"/>
          </p:nvPr>
        </p:nvSpPr>
        <p:spPr>
          <a:xfrm>
            <a:off x="431999" y="3212976"/>
            <a:ext cx="4479583" cy="3024336"/>
          </a:xfrm>
        </p:spPr>
        <p:txBody>
          <a:bodyPr>
            <a:normAutofit fontScale="77500" lnSpcReduction="20000"/>
          </a:bodyPr>
          <a:lstStyle/>
          <a:p>
            <a:pPr marL="0" indent="0">
              <a:buNone/>
            </a:pPr>
            <a:r>
              <a:rPr lang="en-US" dirty="0">
                <a:solidFill>
                  <a:srgbClr val="86002D"/>
                </a:solidFill>
              </a:rPr>
              <a:t>  </a:t>
            </a:r>
          </a:p>
          <a:p>
            <a:pPr marL="0" indent="0">
              <a:buNone/>
            </a:pPr>
            <a:r>
              <a:rPr lang="en-US" dirty="0">
                <a:solidFill>
                  <a:srgbClr val="990033"/>
                </a:solidFill>
              </a:rPr>
              <a:t>Trudi Hartzenberg</a:t>
            </a:r>
          </a:p>
          <a:p>
            <a:pPr marL="0" indent="0">
              <a:buNone/>
            </a:pPr>
            <a:r>
              <a:rPr lang="en-US" dirty="0">
                <a:solidFill>
                  <a:srgbClr val="990033"/>
                </a:solidFill>
                <a:hlinkClick r:id="rId2"/>
              </a:rPr>
              <a:t>trudi@tralac.org</a:t>
            </a:r>
            <a:endParaRPr lang="en-US" dirty="0">
              <a:solidFill>
                <a:srgbClr val="990033"/>
              </a:solidFill>
            </a:endParaRPr>
          </a:p>
          <a:p>
            <a:pPr marL="0" indent="0">
              <a:buNone/>
            </a:pPr>
            <a:endParaRPr lang="en-US" dirty="0">
              <a:solidFill>
                <a:srgbClr val="990033"/>
              </a:solidFill>
            </a:endParaRPr>
          </a:p>
          <a:p>
            <a:pPr marL="0" indent="0">
              <a:buNone/>
            </a:pPr>
            <a:r>
              <a:rPr lang="en-US" dirty="0">
                <a:solidFill>
                  <a:srgbClr val="990033"/>
                </a:solidFill>
              </a:rPr>
              <a:t>Les Accords de </a:t>
            </a:r>
            <a:r>
              <a:rPr lang="en-US" dirty="0" err="1">
                <a:solidFill>
                  <a:srgbClr val="990033"/>
                </a:solidFill>
              </a:rPr>
              <a:t>partenariat</a:t>
            </a:r>
            <a:r>
              <a:rPr lang="en-US" dirty="0">
                <a:solidFill>
                  <a:srgbClr val="990033"/>
                </a:solidFill>
              </a:rPr>
              <a:t> </a:t>
            </a:r>
            <a:r>
              <a:rPr lang="en-GB" dirty="0" err="1">
                <a:solidFill>
                  <a:srgbClr val="990033"/>
                </a:solidFill>
              </a:rPr>
              <a:t>é</a:t>
            </a:r>
            <a:r>
              <a:rPr lang="en-US" dirty="0" err="1">
                <a:solidFill>
                  <a:srgbClr val="990033"/>
                </a:solidFill>
              </a:rPr>
              <a:t>conomique</a:t>
            </a:r>
            <a:r>
              <a:rPr lang="en-US" dirty="0">
                <a:solidFill>
                  <a:srgbClr val="990033"/>
                </a:solidFill>
              </a:rPr>
              <a:t> (APE) </a:t>
            </a:r>
            <a:r>
              <a:rPr lang="en-US" dirty="0" err="1">
                <a:solidFill>
                  <a:srgbClr val="990033"/>
                </a:solidFill>
              </a:rPr>
              <a:t>dans</a:t>
            </a:r>
            <a:r>
              <a:rPr lang="en-US" dirty="0">
                <a:solidFill>
                  <a:srgbClr val="990033"/>
                </a:solidFill>
              </a:rPr>
              <a:t> </a:t>
            </a:r>
            <a:r>
              <a:rPr lang="en-US" dirty="0" err="1">
                <a:solidFill>
                  <a:srgbClr val="990033"/>
                </a:solidFill>
              </a:rPr>
              <a:t>l’ocean</a:t>
            </a:r>
            <a:r>
              <a:rPr lang="en-US" dirty="0">
                <a:solidFill>
                  <a:srgbClr val="990033"/>
                </a:solidFill>
              </a:rPr>
              <a:t> </a:t>
            </a:r>
            <a:r>
              <a:rPr lang="en-US" dirty="0" err="1">
                <a:solidFill>
                  <a:srgbClr val="990033"/>
                </a:solidFill>
              </a:rPr>
              <a:t>Indien</a:t>
            </a:r>
            <a:endParaRPr lang="en-US" dirty="0">
              <a:solidFill>
                <a:srgbClr val="990033"/>
              </a:solidFill>
            </a:endParaRPr>
          </a:p>
          <a:p>
            <a:pPr marL="0" indent="0">
              <a:buNone/>
            </a:pPr>
            <a:r>
              <a:rPr lang="en-GB" dirty="0" err="1">
                <a:solidFill>
                  <a:srgbClr val="990033"/>
                </a:solidFill>
              </a:rPr>
              <a:t>Université</a:t>
            </a:r>
            <a:r>
              <a:rPr lang="en-GB" dirty="0">
                <a:solidFill>
                  <a:srgbClr val="990033"/>
                </a:solidFill>
              </a:rPr>
              <a:t> </a:t>
            </a:r>
            <a:r>
              <a:rPr lang="en-US" dirty="0">
                <a:solidFill>
                  <a:srgbClr val="990033"/>
                </a:solidFill>
              </a:rPr>
              <a:t>de la Reunion</a:t>
            </a:r>
          </a:p>
          <a:p>
            <a:pPr marL="0" indent="0">
              <a:buNone/>
            </a:pPr>
            <a:r>
              <a:rPr lang="en-US" dirty="0">
                <a:solidFill>
                  <a:srgbClr val="990033"/>
                </a:solidFill>
              </a:rPr>
              <a:t>27-28 September 2018</a:t>
            </a:r>
          </a:p>
          <a:p>
            <a:pPr marL="0" indent="0">
              <a:buNone/>
            </a:pPr>
            <a:endParaRPr lang="en-US" dirty="0">
              <a:solidFill>
                <a:srgbClr val="86002D"/>
              </a:solidFill>
            </a:endParaRPr>
          </a:p>
        </p:txBody>
      </p:sp>
      <p:pic>
        <p:nvPicPr>
          <p:cNvPr id="8" name="Picture 2" descr="ADC-EU Economic Partnership Agreement Documents and Resources">
            <a:extLst>
              <a:ext uri="{FF2B5EF4-FFF2-40B4-BE49-F238E27FC236}">
                <a16:creationId xmlns:a16="http://schemas.microsoft.com/office/drawing/2014/main" xmlns="" id="{3DF46C3E-94F7-EC4D-A8B9-8E32E4FC43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11583" y="1700808"/>
            <a:ext cx="42484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4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Tariff-related provisions</a:t>
            </a:r>
          </a:p>
        </p:txBody>
      </p:sp>
      <p:sp>
        <p:nvSpPr>
          <p:cNvPr id="3" name="Content Placeholder 2"/>
          <p:cNvSpPr>
            <a:spLocks noGrp="1"/>
          </p:cNvSpPr>
          <p:nvPr>
            <p:ph idx="1"/>
          </p:nvPr>
        </p:nvSpPr>
        <p:spPr>
          <a:xfrm>
            <a:off x="432000" y="1124744"/>
            <a:ext cx="8532488" cy="5616624"/>
          </a:xfrm>
        </p:spPr>
        <p:txBody>
          <a:bodyPr>
            <a:normAutofit fontScale="92500" lnSpcReduction="10000"/>
          </a:bodyPr>
          <a:lstStyle/>
          <a:p>
            <a:r>
              <a:rPr lang="en-US" dirty="0"/>
              <a:t>Duty free quota free access to EU markets for Botswana, Lesotho, Namibia, </a:t>
            </a:r>
            <a:r>
              <a:rPr lang="en-US" dirty="0" err="1"/>
              <a:t>eSwatini</a:t>
            </a:r>
            <a:r>
              <a:rPr lang="en-US" dirty="0"/>
              <a:t> and Mozambique (Art 24) – minor qualifications </a:t>
            </a:r>
            <a:r>
              <a:rPr lang="en-US" dirty="0" err="1"/>
              <a:t>eg</a:t>
            </a:r>
            <a:r>
              <a:rPr lang="en-US" dirty="0"/>
              <a:t> sugar (HS 1701)</a:t>
            </a:r>
          </a:p>
          <a:p>
            <a:r>
              <a:rPr lang="en-US" dirty="0"/>
              <a:t>SACU member states remove duties on 86% of goods; Mozambique on 74%</a:t>
            </a:r>
          </a:p>
          <a:p>
            <a:endParaRPr lang="en-US" dirty="0"/>
          </a:p>
          <a:p>
            <a:r>
              <a:rPr lang="en-US" dirty="0"/>
              <a:t>For SA: 98.7% of goods enter EU markets duty free</a:t>
            </a:r>
          </a:p>
          <a:p>
            <a:pPr lvl="0" algn="just"/>
            <a:r>
              <a:rPr lang="en-ZA" dirty="0">
                <a:solidFill>
                  <a:srgbClr val="000000"/>
                </a:solidFill>
                <a:latin typeface="Calibri Light" charset="0"/>
                <a:ea typeface="Calibri Light" charset="0"/>
                <a:cs typeface="Calibri Light" charset="0"/>
              </a:rPr>
              <a:t>South Africa secured improved market access for 32 agricultural products (flowers, some dairy, fruit and nut products), significant improvement  access to the EU market for wine (110 million litres duty free), sugar (150,000 tonnes duty free) and ethanol (80,000 tonnes duty free)</a:t>
            </a:r>
          </a:p>
          <a:p>
            <a:pPr lvl="0" algn="just"/>
            <a:r>
              <a:rPr lang="en-ZA" dirty="0">
                <a:solidFill>
                  <a:srgbClr val="000000"/>
                </a:solidFill>
                <a:latin typeface="Calibri Light" charset="0"/>
                <a:ea typeface="Calibri Light" charset="0"/>
                <a:cs typeface="Calibri Light" charset="0"/>
              </a:rPr>
              <a:t>New market access for fishery products</a:t>
            </a:r>
          </a:p>
          <a:p>
            <a:endParaRPr lang="en-US" dirty="0"/>
          </a:p>
        </p:txBody>
      </p:sp>
    </p:spTree>
    <p:extLst>
      <p:ext uri="{BB962C8B-B14F-4D97-AF65-F5344CB8AC3E}">
        <p14:creationId xmlns:p14="http://schemas.microsoft.com/office/powerpoint/2010/main" val="245620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A1268-AA52-BA4C-93E1-D96A4C3B9214}"/>
              </a:ext>
            </a:extLst>
          </p:cNvPr>
          <p:cNvSpPr>
            <a:spLocks noGrp="1"/>
          </p:cNvSpPr>
          <p:nvPr>
            <p:ph type="title"/>
          </p:nvPr>
        </p:nvSpPr>
        <p:spPr>
          <a:xfrm>
            <a:off x="432000" y="274638"/>
            <a:ext cx="8280200" cy="1498178"/>
          </a:xfrm>
        </p:spPr>
        <p:txBody>
          <a:bodyPr>
            <a:normAutofit fontScale="90000"/>
          </a:bodyPr>
          <a:lstStyle/>
          <a:p>
            <a:r>
              <a:rPr lang="en-US" dirty="0"/>
              <a:t/>
            </a:r>
            <a:br>
              <a:rPr lang="en-US" dirty="0"/>
            </a:br>
            <a:r>
              <a:rPr lang="en-US" dirty="0"/>
              <a:t>Safeguard provisions to address import surges that may harm or or threaten to harm domestic industry</a:t>
            </a:r>
            <a:br>
              <a:rPr lang="en-US" dirty="0"/>
            </a:br>
            <a:endParaRPr lang="en-US" dirty="0"/>
          </a:p>
        </p:txBody>
      </p:sp>
      <p:graphicFrame>
        <p:nvGraphicFramePr>
          <p:cNvPr id="4" name="Content Placeholder 3">
            <a:extLst>
              <a:ext uri="{FF2B5EF4-FFF2-40B4-BE49-F238E27FC236}">
                <a16:creationId xmlns:a16="http://schemas.microsoft.com/office/drawing/2014/main" xmlns="" id="{64DF86B7-6271-F148-B8D7-D110A115AAC4}"/>
              </a:ext>
            </a:extLst>
          </p:cNvPr>
          <p:cNvGraphicFramePr>
            <a:graphicFrameLocks noGrp="1"/>
          </p:cNvGraphicFramePr>
          <p:nvPr>
            <p:ph idx="1"/>
            <p:extLst>
              <p:ext uri="{D42A27DB-BD31-4B8C-83A1-F6EECF244321}">
                <p14:modId xmlns:p14="http://schemas.microsoft.com/office/powerpoint/2010/main" val="1775461608"/>
              </p:ext>
            </p:extLst>
          </p:nvPr>
        </p:nvGraphicFramePr>
        <p:xfrm>
          <a:off x="432000" y="1772816"/>
          <a:ext cx="8280200" cy="4032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73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dirty="0">
                <a:latin typeface="Corbel" charset="0"/>
                <a:ea typeface="Corbel" charset="0"/>
                <a:cs typeface="Corbel" charset="0"/>
              </a:rPr>
              <a:t>Rules of origin, export taxes and GIs</a:t>
            </a:r>
          </a:p>
        </p:txBody>
      </p:sp>
      <p:sp>
        <p:nvSpPr>
          <p:cNvPr id="3" name="Content Placeholder 2"/>
          <p:cNvSpPr>
            <a:spLocks noGrp="1"/>
          </p:cNvSpPr>
          <p:nvPr>
            <p:ph idx="1"/>
          </p:nvPr>
        </p:nvSpPr>
        <p:spPr>
          <a:xfrm>
            <a:off x="467544" y="838200"/>
            <a:ext cx="8352928" cy="6019800"/>
          </a:xfrm>
        </p:spPr>
        <p:txBody>
          <a:bodyPr>
            <a:noAutofit/>
          </a:bodyPr>
          <a:lstStyle/>
          <a:p>
            <a:pPr lvl="0" algn="just"/>
            <a:endParaRPr lang="en-ZA" sz="2200" dirty="0">
              <a:solidFill>
                <a:srgbClr val="000000"/>
              </a:solidFill>
              <a:latin typeface="Calibri Light" charset="0"/>
              <a:ea typeface="Calibri Light" charset="0"/>
              <a:cs typeface="Calibri Light" charset="0"/>
            </a:endParaRPr>
          </a:p>
          <a:p>
            <a:pPr lvl="0" algn="just"/>
            <a:r>
              <a:rPr lang="en-ZA" sz="2400" dirty="0">
                <a:solidFill>
                  <a:srgbClr val="000000"/>
                </a:solidFill>
                <a:latin typeface="Calibri Light" charset="0"/>
                <a:ea typeface="Calibri Light" charset="0"/>
                <a:cs typeface="Calibri Light" charset="0"/>
              </a:rPr>
              <a:t>EPA rules of origin improve on the TDCA as they allow for extended cumulation that can facilitate intra-regional trade and industrialisation across the Southern and Eastern Africa in particular </a:t>
            </a:r>
          </a:p>
          <a:p>
            <a:pPr marL="0" lvl="0" indent="0" algn="just">
              <a:buNone/>
            </a:pPr>
            <a:endParaRPr lang="en-ZA" sz="2400" dirty="0">
              <a:solidFill>
                <a:srgbClr val="000000"/>
              </a:solidFill>
              <a:latin typeface="Calibri Light" charset="0"/>
              <a:ea typeface="Calibri Light" charset="0"/>
              <a:cs typeface="Calibri Light" charset="0"/>
            </a:endParaRPr>
          </a:p>
          <a:p>
            <a:pPr lvl="0" algn="just"/>
            <a:r>
              <a:rPr lang="en-ZA" sz="2400" dirty="0">
                <a:solidFill>
                  <a:srgbClr val="000000"/>
                </a:solidFill>
                <a:latin typeface="Calibri Light" charset="0"/>
                <a:ea typeface="Calibri Light" charset="0"/>
                <a:cs typeface="Calibri Light" charset="0"/>
              </a:rPr>
              <a:t>Export taxes are permitted under certain circumstances</a:t>
            </a:r>
          </a:p>
          <a:p>
            <a:pPr marL="0" lvl="0" indent="0" algn="just">
              <a:buNone/>
            </a:pPr>
            <a:endParaRPr lang="en-ZA" sz="2400" dirty="0">
              <a:solidFill>
                <a:srgbClr val="000000"/>
              </a:solidFill>
              <a:latin typeface="Calibri Light" charset="0"/>
              <a:ea typeface="Calibri Light" charset="0"/>
              <a:cs typeface="Calibri Light" charset="0"/>
            </a:endParaRPr>
          </a:p>
          <a:p>
            <a:pPr lvl="0" algn="just"/>
            <a:r>
              <a:rPr lang="en-ZA" sz="2400" dirty="0">
                <a:solidFill>
                  <a:srgbClr val="000000"/>
                </a:solidFill>
                <a:latin typeface="Calibri Light" charset="0"/>
                <a:ea typeface="Calibri Light" charset="0"/>
                <a:cs typeface="Calibri Light" charset="0"/>
              </a:rPr>
              <a:t>Protocol on Geographical Indications (GIs) protects 102 South African wines and three agricultural product names (Rooibos, honey bush and </a:t>
            </a:r>
            <a:r>
              <a:rPr lang="en-ZA" sz="2400" dirty="0" err="1">
                <a:solidFill>
                  <a:srgbClr val="000000"/>
                </a:solidFill>
                <a:latin typeface="Calibri Light" charset="0"/>
                <a:ea typeface="Calibri Light" charset="0"/>
                <a:cs typeface="Calibri Light" charset="0"/>
              </a:rPr>
              <a:t>karoo</a:t>
            </a:r>
            <a:r>
              <a:rPr lang="en-ZA" sz="2400" dirty="0">
                <a:solidFill>
                  <a:srgbClr val="000000"/>
                </a:solidFill>
                <a:latin typeface="Calibri Light" charset="0"/>
                <a:ea typeface="Calibri Light" charset="0"/>
                <a:cs typeface="Calibri Light" charset="0"/>
              </a:rPr>
              <a:t> lamb) – 250+ EU GIs are recognised by South Africa (some can be used, provided there is no consumer confusion). Provision to add 30 more GIs for South Africa</a:t>
            </a:r>
            <a:endParaRPr lang="en-US" sz="2400" dirty="0">
              <a:latin typeface="Calibri Light" charset="0"/>
              <a:ea typeface="Calibri Light" charset="0"/>
              <a:cs typeface="Calibri Light" charset="0"/>
            </a:endParaRPr>
          </a:p>
        </p:txBody>
      </p:sp>
    </p:spTree>
    <p:extLst>
      <p:ext uri="{BB962C8B-B14F-4D97-AF65-F5344CB8AC3E}">
        <p14:creationId xmlns:p14="http://schemas.microsoft.com/office/powerpoint/2010/main" val="290960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4" y="152400"/>
            <a:ext cx="7772400" cy="685800"/>
          </a:xfrm>
        </p:spPr>
        <p:txBody>
          <a:bodyPr>
            <a:normAutofit/>
          </a:bodyPr>
          <a:lstStyle/>
          <a:p>
            <a:r>
              <a:rPr lang="en-US" altLang="en-US" sz="3400" dirty="0">
                <a:latin typeface="Corbel" charset="0"/>
                <a:ea typeface="Corbel" charset="0"/>
                <a:cs typeface="Corbel" charset="0"/>
              </a:rPr>
              <a:t>EPA Institutions for Implementation</a:t>
            </a:r>
            <a:endParaRPr lang="en-ZA" sz="3400" dirty="0">
              <a:latin typeface="Corbel" charset="0"/>
              <a:ea typeface="Corbel" charset="0"/>
              <a:cs typeface="Corbel" charset="0"/>
            </a:endParaRPr>
          </a:p>
        </p:txBody>
      </p:sp>
      <p:sp>
        <p:nvSpPr>
          <p:cNvPr id="3" name="Content Placeholder 2"/>
          <p:cNvSpPr>
            <a:spLocks noGrp="1"/>
          </p:cNvSpPr>
          <p:nvPr>
            <p:ph idx="1"/>
          </p:nvPr>
        </p:nvSpPr>
        <p:spPr>
          <a:xfrm>
            <a:off x="228600" y="1143000"/>
            <a:ext cx="8447856" cy="5022304"/>
          </a:xfrm>
        </p:spPr>
        <p:txBody>
          <a:bodyPr>
            <a:normAutofit/>
          </a:bodyPr>
          <a:lstStyle/>
          <a:p>
            <a:pPr algn="just">
              <a:defRPr/>
            </a:pPr>
            <a:r>
              <a:rPr lang="en-US" sz="2400" dirty="0">
                <a:latin typeface="Calibri Light" charset="0"/>
                <a:ea typeface="Calibri Light" charset="0"/>
                <a:cs typeface="Calibri Light" charset="0"/>
              </a:rPr>
              <a:t>Joint Council </a:t>
            </a:r>
          </a:p>
          <a:p>
            <a:pPr lvl="1" algn="just">
              <a:buFont typeface="Wingdings" panose="05000000000000000000" pitchFamily="2" charset="2"/>
              <a:buChar char="Ø"/>
              <a:defRPr/>
            </a:pPr>
            <a:r>
              <a:rPr lang="en-US" dirty="0">
                <a:latin typeface="Calibri Light" charset="0"/>
                <a:ea typeface="Calibri Light" charset="0"/>
                <a:cs typeface="Calibri Light" charset="0"/>
              </a:rPr>
              <a:t>Composed of the relevant members of the European Commission and SADC EPA Ministers</a:t>
            </a:r>
          </a:p>
          <a:p>
            <a:pPr lvl="1" algn="just">
              <a:buFont typeface="Wingdings" panose="05000000000000000000" pitchFamily="2" charset="2"/>
              <a:buChar char="Ø"/>
              <a:defRPr/>
            </a:pPr>
            <a:r>
              <a:rPr lang="en-US" dirty="0">
                <a:latin typeface="Calibri Light" charset="0"/>
                <a:ea typeface="Calibri Light" charset="0"/>
                <a:cs typeface="Calibri Light" charset="0"/>
              </a:rPr>
              <a:t>The Joint Council has powers to take decisions in respect of all matters covered by the agreement</a:t>
            </a:r>
          </a:p>
          <a:p>
            <a:pPr algn="just">
              <a:defRPr/>
            </a:pPr>
            <a:r>
              <a:rPr lang="en-US" sz="2400" dirty="0">
                <a:latin typeface="Calibri Light" charset="0"/>
                <a:ea typeface="Calibri Light" charset="0"/>
                <a:cs typeface="Calibri Light" charset="0"/>
              </a:rPr>
              <a:t>Trade and Development Committee (TDC)</a:t>
            </a:r>
          </a:p>
          <a:p>
            <a:pPr lvl="1" algn="just">
              <a:buFont typeface="Wingdings" panose="05000000000000000000" pitchFamily="2" charset="2"/>
              <a:buChar char="Ø"/>
              <a:defRPr/>
            </a:pPr>
            <a:r>
              <a:rPr lang="en-US" dirty="0">
                <a:latin typeface="Calibri Light" charset="0"/>
                <a:ea typeface="Calibri Light" charset="0"/>
                <a:cs typeface="Calibri Light" charset="0"/>
              </a:rPr>
              <a:t>Assist the Joint Council in the performance of their duties</a:t>
            </a:r>
          </a:p>
          <a:p>
            <a:pPr lvl="1" algn="just">
              <a:buFont typeface="Wingdings" panose="05000000000000000000" pitchFamily="2" charset="2"/>
              <a:buChar char="Ø"/>
              <a:defRPr/>
            </a:pPr>
            <a:r>
              <a:rPr lang="en-US" dirty="0">
                <a:latin typeface="Calibri Light" charset="0"/>
                <a:ea typeface="Calibri Light" charset="0"/>
                <a:cs typeface="Calibri Light" charset="0"/>
              </a:rPr>
              <a:t>The TDC </a:t>
            </a:r>
            <a:r>
              <a:rPr lang="en-ZA" dirty="0">
                <a:latin typeface="Calibri Light" charset="0"/>
                <a:ea typeface="Calibri Light" charset="0"/>
                <a:cs typeface="Calibri Light" charset="0"/>
              </a:rPr>
              <a:t>monitors and evaluates the implementation of the provisions of this Agreement. </a:t>
            </a:r>
          </a:p>
          <a:p>
            <a:pPr algn="just">
              <a:buFont typeface="Arial" panose="020B0604020202020204" pitchFamily="34" charset="0"/>
              <a:buChar char="•"/>
              <a:defRPr/>
            </a:pPr>
            <a:r>
              <a:rPr lang="en-US" sz="2400" dirty="0">
                <a:latin typeface="Calibri Light" charset="0"/>
                <a:ea typeface="Calibri Light" charset="0"/>
                <a:cs typeface="Calibri Light" charset="0"/>
              </a:rPr>
              <a:t>The first Trade and Development Committee (TDC) meeting took place on 16 – 17 February 2017 in South Africa.</a:t>
            </a:r>
          </a:p>
          <a:p>
            <a:endParaRPr lang="en-ZA" dirty="0">
              <a:latin typeface="Calibri Light" charset="0"/>
              <a:ea typeface="Calibri Light" charset="0"/>
              <a:cs typeface="Calibri Light" charset="0"/>
            </a:endParaRPr>
          </a:p>
        </p:txBody>
      </p:sp>
    </p:spTree>
    <p:extLst>
      <p:ext uri="{BB962C8B-B14F-4D97-AF65-F5344CB8AC3E}">
        <p14:creationId xmlns:p14="http://schemas.microsoft.com/office/powerpoint/2010/main" val="1572141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South Africa’s trade with the EU in 2017 (first full year under SADC EPA)</a:t>
            </a:r>
          </a:p>
        </p:txBody>
      </p:sp>
      <p:sp>
        <p:nvSpPr>
          <p:cNvPr id="11" name="TextBox 10"/>
          <p:cNvSpPr txBox="1"/>
          <p:nvPr/>
        </p:nvSpPr>
        <p:spPr>
          <a:xfrm>
            <a:off x="1691680" y="5301207"/>
            <a:ext cx="6858431" cy="1815882"/>
          </a:xfrm>
          <a:prstGeom prst="rect">
            <a:avLst/>
          </a:prstGeom>
          <a:noFill/>
        </p:spPr>
        <p:txBody>
          <a:bodyPr wrap="square" rtlCol="0">
            <a:spAutoFit/>
          </a:bodyPr>
          <a:lstStyle/>
          <a:p>
            <a:pPr marL="285750" indent="-285750">
              <a:buFont typeface="Arial" charset="0"/>
              <a:buChar char="•"/>
            </a:pPr>
            <a:r>
              <a:rPr lang="en-US" sz="1600" dirty="0"/>
              <a:t>Over US$19.8 billion exported to the EU,  in 2017 (about 30% of total exports)</a:t>
            </a:r>
          </a:p>
          <a:p>
            <a:pPr marL="285750" indent="-285750">
              <a:buFont typeface="Arial" charset="0"/>
              <a:buChar char="•"/>
            </a:pPr>
            <a:r>
              <a:rPr lang="en-US" sz="1600" dirty="0"/>
              <a:t>Natural resource based primary products dominate although value added transport equipment, machinery also feature in exports, agricultural products also important (wine and fresh fruit). </a:t>
            </a:r>
          </a:p>
          <a:p>
            <a:pPr marL="285750" indent="-285750">
              <a:buFont typeface="Arial" charset="0"/>
              <a:buChar char="•"/>
            </a:pPr>
            <a:r>
              <a:rPr lang="en-US" sz="1600" dirty="0"/>
              <a:t>Germany, UK, Netherlands and Belgium – top export destinations</a:t>
            </a:r>
          </a:p>
          <a:p>
            <a:pPr marL="285750" indent="-285750">
              <a:buFont typeface="Arial" charset="0"/>
              <a:buChar char="•"/>
            </a:pPr>
            <a:endParaRPr lang="en-US" sz="1600" dirty="0"/>
          </a:p>
        </p:txBody>
      </p:sp>
      <p:graphicFrame>
        <p:nvGraphicFramePr>
          <p:cNvPr id="6" name="Chart 5"/>
          <p:cNvGraphicFramePr/>
          <p:nvPr>
            <p:extLst>
              <p:ext uri="{D42A27DB-BD31-4B8C-83A1-F6EECF244321}">
                <p14:modId xmlns:p14="http://schemas.microsoft.com/office/powerpoint/2010/main" val="1622996502"/>
              </p:ext>
            </p:extLst>
          </p:nvPr>
        </p:nvGraphicFramePr>
        <p:xfrm>
          <a:off x="432000" y="1354638"/>
          <a:ext cx="4082727"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24177626"/>
              </p:ext>
            </p:extLst>
          </p:nvPr>
        </p:nvGraphicFramePr>
        <p:xfrm>
          <a:off x="4709702" y="1354639"/>
          <a:ext cx="3858120" cy="3744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53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Access under SADC EPA</a:t>
            </a:r>
          </a:p>
        </p:txBody>
      </p:sp>
      <p:sp>
        <p:nvSpPr>
          <p:cNvPr id="10" name="TextBox 9"/>
          <p:cNvSpPr txBox="1"/>
          <p:nvPr/>
        </p:nvSpPr>
        <p:spPr>
          <a:xfrm>
            <a:off x="432000" y="1351190"/>
            <a:ext cx="2915864"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1600" dirty="0"/>
              <a:t>New market access for South Africa into the EU: </a:t>
            </a:r>
          </a:p>
          <a:p>
            <a:pPr lvl="0" algn="ctr"/>
            <a:endParaRPr lang="en-US" sz="1600" dirty="0"/>
          </a:p>
          <a:p>
            <a:pPr marL="342900" lvl="0" indent="-342900" algn="just">
              <a:buFont typeface="Arial" charset="0"/>
              <a:buChar char="•"/>
            </a:pPr>
            <a:r>
              <a:rPr lang="en-US" sz="1600" dirty="0"/>
              <a:t>The fish sector liberalized</a:t>
            </a:r>
          </a:p>
          <a:p>
            <a:pPr lvl="0" algn="just"/>
            <a:endParaRPr lang="en-US" sz="1600" dirty="0"/>
          </a:p>
          <a:p>
            <a:pPr marL="342900" lvl="0" indent="-342900" algn="just">
              <a:buFont typeface="Arial" charset="0"/>
              <a:buChar char="•"/>
            </a:pPr>
            <a:r>
              <a:rPr lang="en-US" sz="1600" dirty="0"/>
              <a:t>South Africa now benefits from additional TRQs on selected tariff lines  - wine, sugar, fruit juices, citrus jams, canned fruit, skimmed milk powder, butter, yeast and ethanol</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457020325"/>
              </p:ext>
            </p:extLst>
          </p:nvPr>
        </p:nvGraphicFramePr>
        <p:xfrm>
          <a:off x="3635896" y="1351190"/>
          <a:ext cx="5093244" cy="5030382"/>
        </p:xfrm>
        <a:graphic>
          <a:graphicData uri="http://schemas.openxmlformats.org/drawingml/2006/table">
            <a:tbl>
              <a:tblPr firstRow="1" firstCol="1" bandRow="1">
                <a:tableStyleId>{5C22544A-7EE6-4342-B048-85BDC9FD1C3A}</a:tableStyleId>
              </a:tblPr>
              <a:tblGrid>
                <a:gridCol w="1937136">
                  <a:extLst>
                    <a:ext uri="{9D8B030D-6E8A-4147-A177-3AD203B41FA5}">
                      <a16:colId xmlns:a16="http://schemas.microsoft.com/office/drawing/2014/main" xmlns="" val="20000"/>
                    </a:ext>
                  </a:extLst>
                </a:gridCol>
                <a:gridCol w="1464107">
                  <a:extLst>
                    <a:ext uri="{9D8B030D-6E8A-4147-A177-3AD203B41FA5}">
                      <a16:colId xmlns:a16="http://schemas.microsoft.com/office/drawing/2014/main" xmlns="" val="20001"/>
                    </a:ext>
                  </a:extLst>
                </a:gridCol>
                <a:gridCol w="85601">
                  <a:extLst>
                    <a:ext uri="{9D8B030D-6E8A-4147-A177-3AD203B41FA5}">
                      <a16:colId xmlns:a16="http://schemas.microsoft.com/office/drawing/2014/main" xmlns="" val="20002"/>
                    </a:ext>
                  </a:extLst>
                </a:gridCol>
                <a:gridCol w="1606400">
                  <a:extLst>
                    <a:ext uri="{9D8B030D-6E8A-4147-A177-3AD203B41FA5}">
                      <a16:colId xmlns:a16="http://schemas.microsoft.com/office/drawing/2014/main" xmlns="" val="20003"/>
                    </a:ext>
                  </a:extLst>
                </a:gridCol>
              </a:tblGrid>
              <a:tr h="160073">
                <a:tc gridSpan="4">
                  <a:txBody>
                    <a:bodyPr/>
                    <a:lstStyle/>
                    <a:p>
                      <a:pPr algn="ctr">
                        <a:spcAft>
                          <a:spcPts val="0"/>
                        </a:spcAft>
                      </a:pPr>
                      <a:r>
                        <a:rPr lang="en-US" sz="1400" dirty="0">
                          <a:effectLst/>
                        </a:rPr>
                        <a:t>List of TRQ products and respective quantities under TDCA and SADC EPA</a:t>
                      </a:r>
                      <a:endParaRPr lang="en-US" sz="1400" dirty="0">
                        <a:effectLst/>
                        <a:latin typeface="Times New Roman" charset="0"/>
                        <a:ea typeface="Calibri" charset="0"/>
                      </a:endParaRPr>
                    </a:p>
                  </a:txBody>
                  <a:tcPr marL="52169" marR="5216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2153">
                <a:tc>
                  <a:txBody>
                    <a:bodyPr/>
                    <a:lstStyle/>
                    <a:p>
                      <a:pPr>
                        <a:spcAft>
                          <a:spcPts val="0"/>
                        </a:spcAft>
                      </a:pPr>
                      <a:r>
                        <a:rPr lang="en-US" sz="1400" dirty="0">
                          <a:effectLst/>
                        </a:rPr>
                        <a:t>PRODUCT</a:t>
                      </a:r>
                      <a:endParaRPr lang="en-US" sz="1400" dirty="0">
                        <a:effectLst/>
                        <a:latin typeface="Times New Roman" charset="0"/>
                        <a:ea typeface="Calibri" charset="0"/>
                      </a:endParaRPr>
                    </a:p>
                  </a:txBody>
                  <a:tcPr marL="52169" marR="52169" marT="0" marB="0" anchor="b"/>
                </a:tc>
                <a:tc>
                  <a:txBody>
                    <a:bodyPr/>
                    <a:lstStyle/>
                    <a:p>
                      <a:pPr algn="ctr">
                        <a:spcAft>
                          <a:spcPts val="0"/>
                        </a:spcAft>
                      </a:pPr>
                      <a:r>
                        <a:rPr lang="en-US" sz="1400" b="1" dirty="0">
                          <a:effectLst/>
                        </a:rPr>
                        <a:t>TDCA TRQ</a:t>
                      </a:r>
                      <a:endParaRPr lang="en-US" sz="1400" b="1" dirty="0">
                        <a:effectLst/>
                        <a:latin typeface="Times New Roman" charset="0"/>
                        <a:ea typeface="Calibri" charset="0"/>
                      </a:endParaRPr>
                    </a:p>
                  </a:txBody>
                  <a:tcPr marL="52169" marR="52169" marT="0" marB="0" anchor="b"/>
                </a:tc>
                <a:tc gridSpan="2">
                  <a:txBody>
                    <a:bodyPr/>
                    <a:lstStyle/>
                    <a:p>
                      <a:pPr algn="ctr">
                        <a:spcAft>
                          <a:spcPts val="0"/>
                        </a:spcAft>
                      </a:pPr>
                      <a:r>
                        <a:rPr lang="en-US" sz="1400" b="1" dirty="0">
                          <a:effectLst/>
                        </a:rPr>
                        <a:t>SADC EPA TRQ</a:t>
                      </a:r>
                      <a:endParaRPr lang="en-US" sz="1400" b="1" dirty="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1"/>
                  </a:ext>
                </a:extLst>
              </a:tr>
              <a:tr h="222153">
                <a:tc gridSpan="4">
                  <a:txBody>
                    <a:bodyPr/>
                    <a:lstStyle/>
                    <a:p>
                      <a:pPr algn="ctr">
                        <a:spcAft>
                          <a:spcPts val="0"/>
                        </a:spcAft>
                      </a:pPr>
                      <a:r>
                        <a:rPr lang="en-US" sz="1400" dirty="0">
                          <a:effectLst/>
                        </a:rPr>
                        <a:t>New TRQs</a:t>
                      </a:r>
                      <a:endParaRPr lang="en-US" sz="1400" dirty="0">
                        <a:effectLst/>
                        <a:latin typeface="Times New Roman" charset="0"/>
                        <a:ea typeface="Calibri" charset="0"/>
                      </a:endParaRPr>
                    </a:p>
                  </a:txBody>
                  <a:tcPr marL="52169" marR="5216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22153">
                <a:tc>
                  <a:txBody>
                    <a:bodyPr/>
                    <a:lstStyle/>
                    <a:p>
                      <a:pPr>
                        <a:spcAft>
                          <a:spcPts val="0"/>
                        </a:spcAft>
                      </a:pPr>
                      <a:r>
                        <a:rPr lang="en-US" sz="1400" dirty="0">
                          <a:effectLst/>
                        </a:rPr>
                        <a:t>Cane/Refined Sugar</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50 000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3"/>
                  </a:ext>
                </a:extLst>
              </a:tr>
              <a:tr h="222153">
                <a:tc>
                  <a:txBody>
                    <a:bodyPr/>
                    <a:lstStyle/>
                    <a:p>
                      <a:pPr>
                        <a:spcAft>
                          <a:spcPts val="0"/>
                        </a:spcAft>
                      </a:pPr>
                      <a:r>
                        <a:rPr lang="en-US" sz="1400" dirty="0">
                          <a:effectLst/>
                        </a:rPr>
                        <a:t>Sugar</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100 000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4"/>
                  </a:ext>
                </a:extLst>
              </a:tr>
              <a:tr h="222153">
                <a:tc>
                  <a:txBody>
                    <a:bodyPr/>
                    <a:lstStyle/>
                    <a:p>
                      <a:pPr>
                        <a:spcAft>
                          <a:spcPts val="0"/>
                        </a:spcAft>
                      </a:pPr>
                      <a:r>
                        <a:rPr lang="en-US" sz="1400" dirty="0">
                          <a:effectLst/>
                        </a:rPr>
                        <a:t>Ethanol</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80 000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5"/>
                  </a:ext>
                </a:extLst>
              </a:tr>
              <a:tr h="222153">
                <a:tc>
                  <a:txBody>
                    <a:bodyPr/>
                    <a:lstStyle/>
                    <a:p>
                      <a:pPr>
                        <a:spcAft>
                          <a:spcPts val="0"/>
                        </a:spcAft>
                      </a:pPr>
                      <a:r>
                        <a:rPr lang="en-US" sz="1400" dirty="0">
                          <a:effectLst/>
                        </a:rPr>
                        <a:t>Active Yeast</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350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6"/>
                  </a:ext>
                </a:extLst>
              </a:tr>
              <a:tr h="222153">
                <a:tc>
                  <a:txBody>
                    <a:bodyPr/>
                    <a:lstStyle/>
                    <a:p>
                      <a:pPr>
                        <a:spcAft>
                          <a:spcPts val="0"/>
                        </a:spcAft>
                      </a:pPr>
                      <a:r>
                        <a:rPr lang="en-US" sz="1400" dirty="0">
                          <a:effectLst/>
                        </a:rPr>
                        <a:t>White crystalline powder</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500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7"/>
                  </a:ext>
                </a:extLst>
              </a:tr>
              <a:tr h="222153">
                <a:tc>
                  <a:txBody>
                    <a:bodyPr/>
                    <a:lstStyle/>
                    <a:p>
                      <a:pPr>
                        <a:spcAft>
                          <a:spcPts val="0"/>
                        </a:spcAft>
                      </a:pPr>
                      <a:r>
                        <a:rPr lang="en-US" sz="1400" dirty="0">
                          <a:effectLst/>
                        </a:rPr>
                        <a:t>Citrus jams</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100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8"/>
                  </a:ext>
                </a:extLst>
              </a:tr>
              <a:tr h="222153">
                <a:tc>
                  <a:txBody>
                    <a:bodyPr/>
                    <a:lstStyle/>
                    <a:p>
                      <a:pPr>
                        <a:spcAft>
                          <a:spcPts val="0"/>
                        </a:spcAft>
                      </a:pPr>
                      <a:r>
                        <a:rPr lang="en-US" sz="1400" dirty="0">
                          <a:effectLst/>
                        </a:rPr>
                        <a:t>Skimmed Milk Powder</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500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09"/>
                  </a:ext>
                </a:extLst>
              </a:tr>
              <a:tr h="222153">
                <a:tc>
                  <a:txBody>
                    <a:bodyPr/>
                    <a:lstStyle/>
                    <a:p>
                      <a:pPr>
                        <a:spcAft>
                          <a:spcPts val="0"/>
                        </a:spcAft>
                      </a:pPr>
                      <a:r>
                        <a:rPr lang="en-US" sz="1400" dirty="0">
                          <a:effectLst/>
                        </a:rPr>
                        <a:t>Butter</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500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10"/>
                  </a:ext>
                </a:extLst>
              </a:tr>
              <a:tr h="222153">
                <a:tc gridSpan="4">
                  <a:txBody>
                    <a:bodyPr/>
                    <a:lstStyle/>
                    <a:p>
                      <a:pPr algn="ctr">
                        <a:spcAft>
                          <a:spcPts val="0"/>
                        </a:spcAft>
                      </a:pPr>
                      <a:r>
                        <a:rPr lang="en-US" sz="1400" dirty="0">
                          <a:effectLst/>
                        </a:rPr>
                        <a:t>Unchanged TRQs</a:t>
                      </a:r>
                      <a:endParaRPr lang="en-US" sz="1400" dirty="0">
                        <a:effectLst/>
                        <a:latin typeface="Times New Roman" charset="0"/>
                        <a:ea typeface="Calibri" charset="0"/>
                      </a:endParaRPr>
                    </a:p>
                  </a:txBody>
                  <a:tcPr marL="52169" marR="5216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222153">
                <a:tc>
                  <a:txBody>
                    <a:bodyPr/>
                    <a:lstStyle/>
                    <a:p>
                      <a:pPr>
                        <a:spcAft>
                          <a:spcPts val="0"/>
                        </a:spcAft>
                      </a:pPr>
                      <a:r>
                        <a:rPr lang="en-US" sz="1400" dirty="0">
                          <a:effectLst/>
                        </a:rPr>
                        <a:t>Strawberry, frozen</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370 tons</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370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12"/>
                  </a:ext>
                </a:extLst>
              </a:tr>
              <a:tr h="222153">
                <a:tc>
                  <a:txBody>
                    <a:bodyPr/>
                    <a:lstStyle/>
                    <a:p>
                      <a:pPr>
                        <a:spcAft>
                          <a:spcPts val="0"/>
                        </a:spcAft>
                      </a:pPr>
                      <a:r>
                        <a:rPr lang="en-US" sz="1400" dirty="0">
                          <a:effectLst/>
                        </a:rPr>
                        <a:t>Canned mixtures of tropical fruit</a:t>
                      </a: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a:effectLst/>
                        </a:rPr>
                        <a:t>2 960 tons</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2 960 tons</a:t>
                      </a:r>
                      <a:endParaRPr lang="en-US" sz="1400">
                        <a:effectLst/>
                        <a:latin typeface="Times New Roman" charset="0"/>
                        <a:ea typeface="Calibri" charset="0"/>
                      </a:endParaRPr>
                    </a:p>
                  </a:txBody>
                  <a:tcPr marL="52169" marR="52169" marT="0" marB="0" anchor="b"/>
                </a:tc>
                <a:tc hMerge="1">
                  <a:txBody>
                    <a:bodyPr/>
                    <a:lstStyle/>
                    <a:p>
                      <a:endParaRPr lang="en-US"/>
                    </a:p>
                  </a:txBody>
                  <a:tcPr/>
                </a:tc>
                <a:extLst>
                  <a:ext uri="{0D108BD9-81ED-4DB2-BD59-A6C34878D82A}">
                    <a16:rowId xmlns:a16="http://schemas.microsoft.com/office/drawing/2014/main" xmlns="" val="10013"/>
                  </a:ext>
                </a:extLst>
              </a:tr>
              <a:tr h="222153">
                <a:tc gridSpan="4">
                  <a:txBody>
                    <a:bodyPr/>
                    <a:lstStyle/>
                    <a:p>
                      <a:pPr algn="ctr">
                        <a:spcAft>
                          <a:spcPts val="0"/>
                        </a:spcAft>
                      </a:pPr>
                      <a:r>
                        <a:rPr lang="en-US" sz="1400" dirty="0">
                          <a:effectLst/>
                        </a:rPr>
                        <a:t>Expanded TRQs</a:t>
                      </a:r>
                      <a:endParaRPr lang="en-US" sz="1400" dirty="0">
                        <a:effectLst/>
                        <a:latin typeface="Times New Roman" charset="0"/>
                        <a:ea typeface="Calibri" charset="0"/>
                      </a:endParaRPr>
                    </a:p>
                  </a:txBody>
                  <a:tcPr marL="52169" marR="52169"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4"/>
                  </a:ext>
                </a:extLst>
              </a:tr>
              <a:tr h="399874">
                <a:tc>
                  <a:txBody>
                    <a:bodyPr/>
                    <a:lstStyle/>
                    <a:p>
                      <a:pPr>
                        <a:spcAft>
                          <a:spcPts val="0"/>
                        </a:spcAft>
                      </a:pPr>
                      <a:r>
                        <a:rPr lang="en-US" sz="1400">
                          <a:effectLst/>
                        </a:rPr>
                        <a:t>Canned Mixtures of fruit, other than tropical fruit</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dirty="0">
                          <a:effectLst/>
                        </a:rPr>
                        <a:t>27 102 tons</a:t>
                      </a:r>
                      <a:endParaRPr lang="en-US" sz="1400" dirty="0">
                        <a:effectLst/>
                        <a:latin typeface="Times New Roman" charset="0"/>
                        <a:ea typeface="Calibri" charset="0"/>
                      </a:endParaRPr>
                    </a:p>
                  </a:txBody>
                  <a:tcPr marL="52169" marR="52169" marT="0" marB="0" anchor="b"/>
                </a:tc>
                <a:tc hMerge="1">
                  <a:txBody>
                    <a:bodyPr/>
                    <a:lstStyle/>
                    <a:p>
                      <a:pPr algn="r">
                        <a:spcAft>
                          <a:spcPts val="0"/>
                        </a:spcAft>
                      </a:pP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dirty="0">
                          <a:effectLst/>
                        </a:rPr>
                        <a:t>57 156 tons</a:t>
                      </a:r>
                      <a:endParaRPr lang="en-US" sz="1400" dirty="0">
                        <a:effectLst/>
                        <a:latin typeface="Times New Roman" charset="0"/>
                        <a:ea typeface="Calibri" charset="0"/>
                      </a:endParaRPr>
                    </a:p>
                  </a:txBody>
                  <a:tcPr marL="52169" marR="52169" marT="0" marB="0" anchor="b"/>
                </a:tc>
                <a:extLst>
                  <a:ext uri="{0D108BD9-81ED-4DB2-BD59-A6C34878D82A}">
                    <a16:rowId xmlns:a16="http://schemas.microsoft.com/office/drawing/2014/main" xmlns="" val="10015"/>
                  </a:ext>
                </a:extLst>
              </a:tr>
              <a:tr h="222153">
                <a:tc>
                  <a:txBody>
                    <a:bodyPr/>
                    <a:lstStyle/>
                    <a:p>
                      <a:pPr>
                        <a:spcAft>
                          <a:spcPts val="0"/>
                        </a:spcAft>
                      </a:pPr>
                      <a:r>
                        <a:rPr lang="en-US" sz="1400">
                          <a:effectLst/>
                        </a:rPr>
                        <a:t>Frozen orange juice</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a:effectLst/>
                        </a:rPr>
                        <a:t>1 036 tons</a:t>
                      </a:r>
                      <a:endParaRPr lang="en-US" sz="1400">
                        <a:effectLst/>
                        <a:latin typeface="Times New Roman" charset="0"/>
                        <a:ea typeface="Calibri" charset="0"/>
                      </a:endParaRPr>
                    </a:p>
                  </a:txBody>
                  <a:tcPr marL="52169" marR="52169" marT="0" marB="0" anchor="b"/>
                </a:tc>
                <a:tc hMerge="1">
                  <a:txBody>
                    <a:bodyPr/>
                    <a:lstStyle/>
                    <a:p>
                      <a:pPr algn="r">
                        <a:spcAft>
                          <a:spcPts val="0"/>
                        </a:spcAft>
                      </a:pP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dirty="0">
                          <a:effectLst/>
                        </a:rPr>
                        <a:t>3 602 tons</a:t>
                      </a:r>
                      <a:endParaRPr lang="en-US" sz="1400" dirty="0">
                        <a:effectLst/>
                        <a:latin typeface="Times New Roman" charset="0"/>
                        <a:ea typeface="Calibri" charset="0"/>
                      </a:endParaRPr>
                    </a:p>
                  </a:txBody>
                  <a:tcPr marL="52169" marR="52169" marT="0" marB="0" anchor="b"/>
                </a:tc>
                <a:extLst>
                  <a:ext uri="{0D108BD9-81ED-4DB2-BD59-A6C34878D82A}">
                    <a16:rowId xmlns:a16="http://schemas.microsoft.com/office/drawing/2014/main" xmlns="" val="10016"/>
                  </a:ext>
                </a:extLst>
              </a:tr>
              <a:tr h="222153">
                <a:tc>
                  <a:txBody>
                    <a:bodyPr/>
                    <a:lstStyle/>
                    <a:p>
                      <a:pPr>
                        <a:spcAft>
                          <a:spcPts val="0"/>
                        </a:spcAft>
                      </a:pPr>
                      <a:r>
                        <a:rPr lang="en-US" sz="1400">
                          <a:effectLst/>
                        </a:rPr>
                        <a:t>Wine</a:t>
                      </a:r>
                      <a:endParaRPr lang="en-US" sz="1400">
                        <a:effectLst/>
                        <a:latin typeface="Times New Roman" charset="0"/>
                        <a:ea typeface="Calibri" charset="0"/>
                      </a:endParaRPr>
                    </a:p>
                  </a:txBody>
                  <a:tcPr marL="52169" marR="52169" marT="0" marB="0" anchor="b"/>
                </a:tc>
                <a:tc gridSpan="2">
                  <a:txBody>
                    <a:bodyPr/>
                    <a:lstStyle/>
                    <a:p>
                      <a:pPr algn="r">
                        <a:spcAft>
                          <a:spcPts val="0"/>
                        </a:spcAft>
                      </a:pPr>
                      <a:r>
                        <a:rPr lang="en-US" sz="1400" dirty="0">
                          <a:effectLst/>
                        </a:rPr>
                        <a:t>50 126 000 </a:t>
                      </a:r>
                      <a:r>
                        <a:rPr lang="en-US" sz="1400" dirty="0" err="1">
                          <a:effectLst/>
                        </a:rPr>
                        <a:t>litres</a:t>
                      </a:r>
                      <a:endParaRPr lang="en-US" sz="1400" dirty="0">
                        <a:effectLst/>
                        <a:latin typeface="Times New Roman" charset="0"/>
                        <a:ea typeface="Calibri" charset="0"/>
                      </a:endParaRPr>
                    </a:p>
                  </a:txBody>
                  <a:tcPr marL="52169" marR="52169" marT="0" marB="0" anchor="b"/>
                </a:tc>
                <a:tc hMerge="1">
                  <a:txBody>
                    <a:bodyPr/>
                    <a:lstStyle/>
                    <a:p>
                      <a:pPr algn="r">
                        <a:spcAft>
                          <a:spcPts val="0"/>
                        </a:spcAft>
                      </a:pPr>
                      <a:endParaRPr lang="en-US" sz="1400" dirty="0">
                        <a:effectLst/>
                        <a:latin typeface="Times New Roman" charset="0"/>
                        <a:ea typeface="Calibri" charset="0"/>
                      </a:endParaRPr>
                    </a:p>
                  </a:txBody>
                  <a:tcPr marL="52169" marR="52169" marT="0" marB="0" anchor="b"/>
                </a:tc>
                <a:tc>
                  <a:txBody>
                    <a:bodyPr/>
                    <a:lstStyle/>
                    <a:p>
                      <a:pPr algn="r">
                        <a:spcAft>
                          <a:spcPts val="0"/>
                        </a:spcAft>
                      </a:pPr>
                      <a:r>
                        <a:rPr lang="en-US" sz="1400" dirty="0">
                          <a:effectLst/>
                        </a:rPr>
                        <a:t>110 000 000 </a:t>
                      </a:r>
                      <a:r>
                        <a:rPr lang="en-US" sz="1400" dirty="0" err="1">
                          <a:effectLst/>
                        </a:rPr>
                        <a:t>litres</a:t>
                      </a:r>
                      <a:endParaRPr lang="en-US" sz="1400" dirty="0">
                        <a:effectLst/>
                        <a:latin typeface="Times New Roman" charset="0"/>
                        <a:ea typeface="Calibri" charset="0"/>
                      </a:endParaRPr>
                    </a:p>
                  </a:txBody>
                  <a:tcPr marL="52169" marR="52169" marT="0" marB="0" anchor="b"/>
                </a:tc>
                <a:extLst>
                  <a:ext uri="{0D108BD9-81ED-4DB2-BD59-A6C34878D82A}">
                    <a16:rowId xmlns:a16="http://schemas.microsoft.com/office/drawing/2014/main" xmlns="" val="10017"/>
                  </a:ext>
                </a:extLst>
              </a:tr>
            </a:tbl>
          </a:graphicData>
        </a:graphic>
      </p:graphicFrame>
      <p:sp>
        <p:nvSpPr>
          <p:cNvPr id="5" name="Teardrop 4"/>
          <p:cNvSpPr/>
          <p:nvPr/>
        </p:nvSpPr>
        <p:spPr>
          <a:xfrm>
            <a:off x="1187624" y="5550673"/>
            <a:ext cx="2160240" cy="936104"/>
          </a:xfrm>
          <a:prstGeom prst="teardrop">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1367644" y="5657445"/>
            <a:ext cx="1800200" cy="830997"/>
          </a:xfrm>
          <a:prstGeom prst="rect">
            <a:avLst/>
          </a:prstGeom>
          <a:noFill/>
        </p:spPr>
        <p:txBody>
          <a:bodyPr wrap="square" rtlCol="0">
            <a:spAutoFit/>
          </a:bodyPr>
          <a:lstStyle/>
          <a:p>
            <a:pPr algn="ctr"/>
            <a:r>
              <a:rPr lang="en-US" sz="1600" b="1" dirty="0">
                <a:solidFill>
                  <a:schemeClr val="bg1"/>
                </a:solidFill>
              </a:rPr>
              <a:t>US$ 1.4 billion TRQ exports globally  </a:t>
            </a:r>
          </a:p>
          <a:p>
            <a:pPr algn="ctr"/>
            <a:r>
              <a:rPr lang="en-US" sz="1600" b="1" dirty="0">
                <a:solidFill>
                  <a:schemeClr val="bg1"/>
                </a:solidFill>
              </a:rPr>
              <a:t>(40% to EU)</a:t>
            </a:r>
          </a:p>
        </p:txBody>
      </p:sp>
    </p:spTree>
    <p:extLst>
      <p:ext uri="{BB962C8B-B14F-4D97-AF65-F5344CB8AC3E}">
        <p14:creationId xmlns:p14="http://schemas.microsoft.com/office/powerpoint/2010/main" val="160421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712000" cy="1066130"/>
          </a:xfrm>
        </p:spPr>
        <p:txBody>
          <a:bodyPr>
            <a:normAutofit/>
          </a:bodyPr>
          <a:lstStyle/>
          <a:p>
            <a:r>
              <a:rPr lang="en-US" sz="2800" dirty="0"/>
              <a:t>A closer look at new opportunities for South Africa </a:t>
            </a:r>
          </a:p>
        </p:txBody>
      </p:sp>
      <p:pic>
        <p:nvPicPr>
          <p:cNvPr id="7" name="Content Placeholder 6"/>
          <p:cNvPicPr>
            <a:picLocks noGrp="1" noChangeAspect="1"/>
          </p:cNvPicPr>
          <p:nvPr>
            <p:ph idx="1"/>
          </p:nvPr>
        </p:nvPicPr>
        <p:blipFill>
          <a:blip r:embed="rId2"/>
          <a:stretch>
            <a:fillRect/>
          </a:stretch>
        </p:blipFill>
        <p:spPr>
          <a:xfrm>
            <a:off x="1" y="1081577"/>
            <a:ext cx="9246160" cy="5776423"/>
          </a:xfrm>
          <a:prstGeom prst="rect">
            <a:avLst/>
          </a:prstGeom>
        </p:spPr>
      </p:pic>
    </p:spTree>
    <p:extLst>
      <p:ext uri="{BB962C8B-B14F-4D97-AF65-F5344CB8AC3E}">
        <p14:creationId xmlns:p14="http://schemas.microsoft.com/office/powerpoint/2010/main" val="1368761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74638"/>
            <a:ext cx="8280000" cy="778098"/>
          </a:xfrm>
        </p:spPr>
        <p:txBody>
          <a:bodyPr>
            <a:noAutofit/>
          </a:bodyPr>
          <a:lstStyle/>
          <a:p>
            <a:r>
              <a:rPr lang="en-US" sz="3200" dirty="0"/>
              <a:t>South Africa’s exports under TRQs (by value 2017)</a:t>
            </a:r>
          </a:p>
        </p:txBody>
      </p:sp>
      <p:sp>
        <p:nvSpPr>
          <p:cNvPr id="18" name="TextBox 17"/>
          <p:cNvSpPr txBox="1"/>
          <p:nvPr/>
        </p:nvSpPr>
        <p:spPr>
          <a:xfrm>
            <a:off x="179512" y="5301208"/>
            <a:ext cx="8532488" cy="140038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defRPr sz="2160" b="1" i="0" u="none" strike="noStrike" kern="1200" baseline="0">
                <a:solidFill>
                  <a:prstClr val="black"/>
                </a:solidFill>
                <a:latin typeface="+mn-lt"/>
                <a:ea typeface="+mn-ea"/>
                <a:cs typeface="+mn-cs"/>
              </a:defRPr>
            </a:pPr>
            <a:r>
              <a:rPr lang="en-US" sz="1700" dirty="0">
                <a:solidFill>
                  <a:prstClr val="black"/>
                </a:solidFill>
              </a:rPr>
              <a:t>Top EU export destinations include UK (31%), Germany (18%) Netherlands (15%) accounting for 64% export share</a:t>
            </a:r>
          </a:p>
          <a:p>
            <a:pPr algn="ctr">
              <a:defRPr sz="2160" b="1" i="0" u="none" strike="noStrike" kern="1200" baseline="0">
                <a:solidFill>
                  <a:prstClr val="black"/>
                </a:solidFill>
                <a:latin typeface="+mn-lt"/>
                <a:ea typeface="+mn-ea"/>
                <a:cs typeface="+mn-cs"/>
              </a:defRPr>
            </a:pPr>
            <a:endParaRPr lang="en-US" sz="1700" dirty="0">
              <a:solidFill>
                <a:prstClr val="black"/>
              </a:solidFill>
            </a:endParaRPr>
          </a:p>
          <a:p>
            <a:pPr algn="ctr">
              <a:defRPr sz="2160" b="1" i="0" u="none" strike="noStrike" kern="1200" baseline="0">
                <a:solidFill>
                  <a:prstClr val="black"/>
                </a:solidFill>
                <a:latin typeface="+mn-lt"/>
                <a:ea typeface="+mn-ea"/>
                <a:cs typeface="+mn-cs"/>
              </a:defRPr>
            </a:pPr>
            <a:r>
              <a:rPr lang="en-US" sz="1700" dirty="0">
                <a:solidFill>
                  <a:prstClr val="black"/>
                </a:solidFill>
              </a:rPr>
              <a:t>Wine accounts for 80%, sugar for 10% share (note that prior to SADC EPA – there were no significant exports of raw sugar)</a:t>
            </a:r>
            <a:endParaRPr lang="en-US" sz="1700" dirty="0">
              <a:solidFill>
                <a:srgbClr val="17375E"/>
              </a:solidFill>
            </a:endParaRPr>
          </a:p>
        </p:txBody>
      </p:sp>
      <p:graphicFrame>
        <p:nvGraphicFramePr>
          <p:cNvPr id="9" name="Chart 8"/>
          <p:cNvGraphicFramePr/>
          <p:nvPr>
            <p:extLst>
              <p:ext uri="{D42A27DB-BD31-4B8C-83A1-F6EECF244321}">
                <p14:modId xmlns:p14="http://schemas.microsoft.com/office/powerpoint/2010/main" val="1243486301"/>
              </p:ext>
            </p:extLst>
          </p:nvPr>
        </p:nvGraphicFramePr>
        <p:xfrm>
          <a:off x="432000" y="1340768"/>
          <a:ext cx="8280000"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04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Africa’s TRQ </a:t>
            </a:r>
            <a:r>
              <a:rPr lang="en-US" dirty="0" err="1"/>
              <a:t>utilisation</a:t>
            </a:r>
            <a:endParaRPr lang="en-US" dirty="0"/>
          </a:p>
        </p:txBody>
      </p:sp>
      <p:sp>
        <p:nvSpPr>
          <p:cNvPr id="9" name="Rectangle 8"/>
          <p:cNvSpPr/>
          <p:nvPr/>
        </p:nvSpPr>
        <p:spPr>
          <a:xfrm>
            <a:off x="1547664" y="5805263"/>
            <a:ext cx="7003668" cy="1015663"/>
          </a:xfrm>
          <a:prstGeom prst="rect">
            <a:avLst/>
          </a:prstGeom>
          <a:noFill/>
          <a:ln>
            <a:noFill/>
          </a:ln>
        </p:spPr>
        <p:style>
          <a:lnRef idx="2">
            <a:schemeClr val="accent2"/>
          </a:lnRef>
          <a:fillRef idx="1001">
            <a:schemeClr val="lt1"/>
          </a:fillRef>
          <a:effectRef idx="0">
            <a:schemeClr val="accent2"/>
          </a:effectRef>
          <a:fontRef idx="minor">
            <a:schemeClr val="dk1"/>
          </a:fontRef>
        </p:style>
        <p:txBody>
          <a:bodyPr wrap="square">
            <a:spAutoFit/>
          </a:bodyPr>
          <a:lstStyle/>
          <a:p>
            <a:pPr algn="ctr">
              <a:defRPr sz="2160" b="1" i="0" u="none" strike="noStrike" kern="1200" baseline="0">
                <a:solidFill>
                  <a:prstClr val="black"/>
                </a:solidFill>
                <a:latin typeface="+mn-lt"/>
                <a:ea typeface="+mn-ea"/>
                <a:cs typeface="+mn-cs"/>
              </a:defRPr>
            </a:pPr>
            <a:r>
              <a:rPr lang="en-US" sz="2000" dirty="0"/>
              <a:t>Save for wine, citrus jams and raw sugar, the rest of the TRQs are not being fully </a:t>
            </a:r>
            <a:r>
              <a:rPr lang="en-US" sz="2000" dirty="0" err="1"/>
              <a:t>utilised</a:t>
            </a:r>
            <a:r>
              <a:rPr lang="en-US" sz="2000" dirty="0"/>
              <a:t>  e.g. ethanol, active yeasts and canned fruit</a:t>
            </a:r>
            <a:endParaRPr lang="en-US" sz="2000" dirty="0">
              <a:solidFill>
                <a:srgbClr val="17375E"/>
              </a:solidFill>
            </a:endParaRPr>
          </a:p>
        </p:txBody>
      </p:sp>
      <p:sp>
        <p:nvSpPr>
          <p:cNvPr id="10" name="Rectangle 9"/>
          <p:cNvSpPr/>
          <p:nvPr/>
        </p:nvSpPr>
        <p:spPr>
          <a:xfrm>
            <a:off x="363009" y="19766950"/>
            <a:ext cx="8188325" cy="369332"/>
          </a:xfrm>
          <a:prstGeom prst="rect">
            <a:avLst/>
          </a:prstGeom>
        </p:spPr>
        <p:txBody>
          <a:bodyPr>
            <a:spAutoFit/>
          </a:bodyPr>
          <a:lstStyle/>
          <a:p>
            <a:pPr algn="ctr">
              <a:defRPr sz="2160" b="1" i="0" u="none" strike="noStrike" kern="1200" baseline="0">
                <a:solidFill>
                  <a:prstClr val="black"/>
                </a:solidFill>
                <a:latin typeface="+mn-lt"/>
                <a:ea typeface="+mn-ea"/>
                <a:cs typeface="+mn-cs"/>
              </a:defRPr>
            </a:pPr>
            <a:endParaRPr lang="en-US" sz="1800" b="1" dirty="0">
              <a:solidFill>
                <a:srgbClr val="17375E"/>
              </a:solidFill>
              <a:latin typeface="+mn-lt"/>
              <a:ea typeface="+mn-ea"/>
            </a:endParaRP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1414676794"/>
              </p:ext>
            </p:extLst>
          </p:nvPr>
        </p:nvGraphicFramePr>
        <p:xfrm>
          <a:off x="715593" y="1196752"/>
          <a:ext cx="7835738" cy="4521472"/>
        </p:xfrm>
        <a:graphic>
          <a:graphicData uri="http://schemas.openxmlformats.org/drawingml/2006/table">
            <a:tbl>
              <a:tblPr firstRow="1" firstCol="1" bandRow="1">
                <a:tableStyleId>{5C22544A-7EE6-4342-B048-85BDC9FD1C3A}</a:tableStyleId>
              </a:tblPr>
              <a:tblGrid>
                <a:gridCol w="3257417">
                  <a:extLst>
                    <a:ext uri="{9D8B030D-6E8A-4147-A177-3AD203B41FA5}">
                      <a16:colId xmlns:a16="http://schemas.microsoft.com/office/drawing/2014/main" xmlns="" val="20000"/>
                    </a:ext>
                  </a:extLst>
                </a:gridCol>
                <a:gridCol w="1486526">
                  <a:extLst>
                    <a:ext uri="{9D8B030D-6E8A-4147-A177-3AD203B41FA5}">
                      <a16:colId xmlns:a16="http://schemas.microsoft.com/office/drawing/2014/main" xmlns="" val="20005"/>
                    </a:ext>
                  </a:extLst>
                </a:gridCol>
                <a:gridCol w="1486526">
                  <a:extLst>
                    <a:ext uri="{9D8B030D-6E8A-4147-A177-3AD203B41FA5}">
                      <a16:colId xmlns:a16="http://schemas.microsoft.com/office/drawing/2014/main" xmlns="" val="20006"/>
                    </a:ext>
                  </a:extLst>
                </a:gridCol>
                <a:gridCol w="1417890">
                  <a:extLst>
                    <a:ext uri="{9D8B030D-6E8A-4147-A177-3AD203B41FA5}">
                      <a16:colId xmlns:a16="http://schemas.microsoft.com/office/drawing/2014/main" xmlns="" val="20007"/>
                    </a:ext>
                  </a:extLst>
                </a:gridCol>
                <a:gridCol w="187379">
                  <a:extLst>
                    <a:ext uri="{9D8B030D-6E8A-4147-A177-3AD203B41FA5}">
                      <a16:colId xmlns:a16="http://schemas.microsoft.com/office/drawing/2014/main" xmlns="" val="20008"/>
                    </a:ext>
                  </a:extLst>
                </a:gridCol>
              </a:tblGrid>
              <a:tr h="219542">
                <a:tc gridSpan="5">
                  <a:txBody>
                    <a:bodyPr/>
                    <a:lstStyle/>
                    <a:p>
                      <a:pPr algn="ctr">
                        <a:spcAft>
                          <a:spcPts val="0"/>
                        </a:spcAft>
                      </a:pPr>
                      <a:r>
                        <a:rPr lang="en-US" sz="1400">
                          <a:effectLst/>
                        </a:rPr>
                        <a:t>South Africa’s export of products with TRQs (2013 – 2017)</a:t>
                      </a:r>
                      <a:endParaRPr lang="en-US" sz="1400">
                        <a:effectLst/>
                        <a:latin typeface="Calibri" charset="0"/>
                        <a:ea typeface="Calibri" charset="0"/>
                        <a:cs typeface="Times New Roman" charset="0"/>
                      </a:endParaRPr>
                    </a:p>
                  </a:txBody>
                  <a:tcPr marL="38160" marR="3816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68718">
                <a:tc rowSpan="2">
                  <a:txBody>
                    <a:bodyPr/>
                    <a:lstStyle/>
                    <a:p>
                      <a:pPr>
                        <a:spcAft>
                          <a:spcPts val="0"/>
                        </a:spcAft>
                      </a:pPr>
                      <a:r>
                        <a:rPr lang="en-US" sz="1400">
                          <a:effectLst/>
                        </a:rPr>
                        <a:t>Product</a:t>
                      </a:r>
                      <a:endParaRPr lang="en-US" sz="1400">
                        <a:effectLst/>
                        <a:latin typeface="Calibri" charset="0"/>
                        <a:ea typeface="Calibri" charset="0"/>
                        <a:cs typeface="Times New Roman" charset="0"/>
                      </a:endParaRPr>
                    </a:p>
                  </a:txBody>
                  <a:tcPr marL="38160" marR="38160" marT="0" marB="0" anchor="ctr"/>
                </a:tc>
                <a:tc gridSpan="2">
                  <a:txBody>
                    <a:bodyPr/>
                    <a:lstStyle/>
                    <a:p>
                      <a:endParaRPr lang="en-US"/>
                    </a:p>
                  </a:txBody>
                  <a:tcPr/>
                </a:tc>
                <a:tc hMerge="1">
                  <a:txBody>
                    <a:bodyPr/>
                    <a:lstStyle/>
                    <a:p>
                      <a:endParaRPr lang="en-US"/>
                    </a:p>
                  </a:txBody>
                  <a:tcPr/>
                </a:tc>
                <a:tc>
                  <a:txBody>
                    <a:bodyPr/>
                    <a:lstStyle/>
                    <a:p>
                      <a:endParaRPr lang="en-US" sz="1400">
                        <a:effectLst/>
                        <a:latin typeface="Calibri"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1"/>
                  </a:ext>
                </a:extLst>
              </a:tr>
              <a:tr h="439085">
                <a:tc vMerge="1">
                  <a:txBody>
                    <a:bodyPr/>
                    <a:lstStyle/>
                    <a:p>
                      <a:endParaRPr lang="en-US"/>
                    </a:p>
                  </a:txBody>
                  <a:tcPr/>
                </a:tc>
                <a:tc>
                  <a:txBody>
                    <a:bodyPr/>
                    <a:lstStyle/>
                    <a:p>
                      <a:pPr algn="ctr">
                        <a:spcAft>
                          <a:spcPts val="0"/>
                        </a:spcAft>
                      </a:pPr>
                      <a:r>
                        <a:rPr lang="en-US" sz="1400" dirty="0">
                          <a:effectLst/>
                        </a:rPr>
                        <a:t>Exports 2017 (</a:t>
                      </a:r>
                      <a:r>
                        <a:rPr lang="en-US" sz="1400" dirty="0" err="1">
                          <a:effectLst/>
                        </a:rPr>
                        <a:t>tonnes</a:t>
                      </a:r>
                      <a:r>
                        <a:rPr lang="en-US" sz="1400" dirty="0">
                          <a:effectLst/>
                        </a:rPr>
                        <a:t> except wine)</a:t>
                      </a:r>
                      <a:endParaRPr lang="en-US" sz="1400" dirty="0">
                        <a:effectLst/>
                        <a:latin typeface="Calibri" charset="0"/>
                        <a:ea typeface="Calibri" charset="0"/>
                        <a:cs typeface="Times New Roman" charset="0"/>
                      </a:endParaRPr>
                    </a:p>
                  </a:txBody>
                  <a:tcPr marL="38160" marR="38160" marT="0" marB="0" anchor="ctr"/>
                </a:tc>
                <a:tc>
                  <a:txBody>
                    <a:bodyPr/>
                    <a:lstStyle/>
                    <a:p>
                      <a:pPr algn="ctr">
                        <a:spcAft>
                          <a:spcPts val="0"/>
                        </a:spcAft>
                      </a:pPr>
                      <a:r>
                        <a:rPr lang="en-US" sz="1400">
                          <a:effectLst/>
                        </a:rPr>
                        <a:t>2017 TRQ</a:t>
                      </a:r>
                      <a:endParaRPr lang="en-US" sz="1400">
                        <a:effectLst/>
                        <a:latin typeface="Calibri" charset="0"/>
                        <a:ea typeface="Calibri" charset="0"/>
                        <a:cs typeface="Times New Roman" charset="0"/>
                      </a:endParaRPr>
                    </a:p>
                  </a:txBody>
                  <a:tcPr marL="38160" marR="38160" marT="0" marB="0" anchor="ctr"/>
                </a:tc>
                <a:tc>
                  <a:txBody>
                    <a:bodyPr/>
                    <a:lstStyle/>
                    <a:p>
                      <a:pPr algn="ctr">
                        <a:spcAft>
                          <a:spcPts val="0"/>
                        </a:spcAft>
                      </a:pPr>
                      <a:r>
                        <a:rPr lang="en-US" sz="1400">
                          <a:effectLst/>
                        </a:rPr>
                        <a:t>Utilisation rate</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2"/>
                  </a:ext>
                </a:extLst>
              </a:tr>
              <a:tr h="219542">
                <a:tc>
                  <a:txBody>
                    <a:bodyPr/>
                    <a:lstStyle/>
                    <a:p>
                      <a:pPr>
                        <a:spcAft>
                          <a:spcPts val="0"/>
                        </a:spcAft>
                      </a:pPr>
                      <a:r>
                        <a:rPr lang="en-US" sz="1400">
                          <a:effectLst/>
                        </a:rPr>
                        <a:t>Raw Sugar</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140 011</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100 000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140%</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3"/>
                  </a:ext>
                </a:extLst>
              </a:tr>
              <a:tr h="219542">
                <a:tc>
                  <a:txBody>
                    <a:bodyPr/>
                    <a:lstStyle/>
                    <a:p>
                      <a:pPr>
                        <a:spcAft>
                          <a:spcPts val="0"/>
                        </a:spcAft>
                      </a:pPr>
                      <a:r>
                        <a:rPr lang="en-US" sz="1400">
                          <a:effectLst/>
                        </a:rPr>
                        <a:t>Refined Sugar</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24 350</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50 000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49%</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4"/>
                  </a:ext>
                </a:extLst>
              </a:tr>
              <a:tr h="219542">
                <a:tc>
                  <a:txBody>
                    <a:bodyPr/>
                    <a:lstStyle/>
                    <a:p>
                      <a:pPr>
                        <a:spcAft>
                          <a:spcPts val="0"/>
                        </a:spcAft>
                      </a:pPr>
                      <a:r>
                        <a:rPr lang="en-US" sz="1400">
                          <a:effectLst/>
                        </a:rPr>
                        <a:t>Ethanol</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20 351</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50 000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41%</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5"/>
                  </a:ext>
                </a:extLst>
              </a:tr>
              <a:tr h="439085">
                <a:tc>
                  <a:txBody>
                    <a:bodyPr/>
                    <a:lstStyle/>
                    <a:p>
                      <a:pPr>
                        <a:spcAft>
                          <a:spcPts val="0"/>
                        </a:spcAft>
                      </a:pPr>
                      <a:r>
                        <a:rPr lang="en-US" sz="1400">
                          <a:effectLst/>
                        </a:rPr>
                        <a:t>Canned Mixtures of fruit, other than tropical fruit</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6 053</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57 156</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11%</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6"/>
                  </a:ext>
                </a:extLst>
              </a:tr>
              <a:tr h="219542">
                <a:tc>
                  <a:txBody>
                    <a:bodyPr/>
                    <a:lstStyle/>
                    <a:p>
                      <a:pPr>
                        <a:spcAft>
                          <a:spcPts val="0"/>
                        </a:spcAft>
                      </a:pPr>
                      <a:r>
                        <a:rPr lang="en-US" sz="1400">
                          <a:effectLst/>
                        </a:rPr>
                        <a:t>Frozen orange juice</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2 798</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3 602</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78%</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7"/>
                  </a:ext>
                </a:extLst>
              </a:tr>
              <a:tr h="439085">
                <a:tc>
                  <a:txBody>
                    <a:bodyPr/>
                    <a:lstStyle/>
                    <a:p>
                      <a:pPr>
                        <a:spcAft>
                          <a:spcPts val="0"/>
                        </a:spcAft>
                      </a:pPr>
                      <a:r>
                        <a:rPr lang="en-US" sz="1400">
                          <a:effectLst/>
                        </a:rPr>
                        <a:t>Canned mixtures of tropical fruit</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2 126</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2 960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72%</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8"/>
                  </a:ext>
                </a:extLst>
              </a:tr>
              <a:tr h="219542">
                <a:tc>
                  <a:txBody>
                    <a:bodyPr/>
                    <a:lstStyle/>
                    <a:p>
                      <a:pPr>
                        <a:spcAft>
                          <a:spcPts val="0"/>
                        </a:spcAft>
                      </a:pPr>
                      <a:r>
                        <a:rPr lang="en-US" sz="1400">
                          <a:effectLst/>
                        </a:rPr>
                        <a:t>Citrus fruit jams,</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757</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100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757%</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09"/>
                  </a:ext>
                </a:extLst>
              </a:tr>
              <a:tr h="219542">
                <a:tc>
                  <a:txBody>
                    <a:bodyPr/>
                    <a:lstStyle/>
                    <a:p>
                      <a:pPr>
                        <a:spcAft>
                          <a:spcPts val="0"/>
                        </a:spcAft>
                      </a:pPr>
                      <a:r>
                        <a:rPr lang="en-US" sz="1400">
                          <a:effectLst/>
                        </a:rPr>
                        <a:t>Active yeasts</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226</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350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65%</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10"/>
                  </a:ext>
                </a:extLst>
              </a:tr>
              <a:tr h="219542">
                <a:tc>
                  <a:txBody>
                    <a:bodyPr/>
                    <a:lstStyle/>
                    <a:p>
                      <a:pPr>
                        <a:spcAft>
                          <a:spcPts val="0"/>
                        </a:spcAft>
                      </a:pPr>
                      <a:r>
                        <a:rPr lang="en-US" sz="1400">
                          <a:effectLst/>
                        </a:rPr>
                        <a:t>White crystalline powder</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128</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500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26%</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11"/>
                  </a:ext>
                </a:extLst>
              </a:tr>
              <a:tr h="219542">
                <a:tc>
                  <a:txBody>
                    <a:bodyPr/>
                    <a:lstStyle/>
                    <a:p>
                      <a:pPr>
                        <a:spcAft>
                          <a:spcPts val="0"/>
                        </a:spcAft>
                      </a:pPr>
                      <a:r>
                        <a:rPr lang="en-US" sz="1400">
                          <a:effectLst/>
                        </a:rPr>
                        <a:t>Butter</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5</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500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1%</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12"/>
                  </a:ext>
                </a:extLst>
              </a:tr>
              <a:tr h="219542">
                <a:tc>
                  <a:txBody>
                    <a:bodyPr/>
                    <a:lstStyle/>
                    <a:p>
                      <a:pPr>
                        <a:spcAft>
                          <a:spcPts val="0"/>
                        </a:spcAft>
                      </a:pPr>
                      <a:r>
                        <a:rPr lang="en-US" sz="1400">
                          <a:effectLst/>
                        </a:rPr>
                        <a:t>Frozen Strawberries</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4</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370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1%</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13"/>
                  </a:ext>
                </a:extLst>
              </a:tr>
              <a:tr h="219542">
                <a:tc>
                  <a:txBody>
                    <a:bodyPr/>
                    <a:lstStyle/>
                    <a:p>
                      <a:pPr>
                        <a:spcAft>
                          <a:spcPts val="0"/>
                        </a:spcAft>
                      </a:pPr>
                      <a:r>
                        <a:rPr lang="en-US" sz="1400">
                          <a:effectLst/>
                        </a:rPr>
                        <a:t>Skimmed Powder Milk</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6</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500</a:t>
                      </a:r>
                      <a:endParaRPr lang="en-US" sz="1400">
                        <a:effectLst/>
                        <a:latin typeface="Calibri" charset="0"/>
                        <a:ea typeface="Calibri" charset="0"/>
                        <a:cs typeface="Times New Roman" charset="0"/>
                      </a:endParaRPr>
                    </a:p>
                  </a:txBody>
                  <a:tcPr marL="38160" marR="38160" marT="0" marB="0" anchor="b"/>
                </a:tc>
                <a:tc>
                  <a:txBody>
                    <a:bodyPr/>
                    <a:lstStyle/>
                    <a:p>
                      <a:pPr algn="r">
                        <a:spcAft>
                          <a:spcPts val="0"/>
                        </a:spcAft>
                      </a:pPr>
                      <a:r>
                        <a:rPr lang="en-US" sz="1400">
                          <a:effectLst/>
                        </a:rPr>
                        <a:t>1%</a:t>
                      </a:r>
                      <a:endParaRPr lang="en-US" sz="1400">
                        <a:effectLst/>
                        <a:latin typeface="Calibri" charset="0"/>
                        <a:ea typeface="Calibri" charset="0"/>
                        <a:cs typeface="Times New Roman" charset="0"/>
                      </a:endParaRPr>
                    </a:p>
                  </a:txBody>
                  <a:tcPr marL="38160" marR="38160" marT="0" marB="0" anchor="b"/>
                </a:tc>
                <a:tc>
                  <a:txBody>
                    <a:bodyPr/>
                    <a:lstStyle/>
                    <a:p>
                      <a:pPr>
                        <a:spcAft>
                          <a:spcPts val="0"/>
                        </a:spcAft>
                      </a:pPr>
                      <a:r>
                        <a:rPr lang="en-US" sz="1400">
                          <a:effectLst/>
                        </a:rPr>
                        <a:t> </a:t>
                      </a:r>
                      <a:endParaRPr lang="en-US" sz="140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14"/>
                  </a:ext>
                </a:extLst>
              </a:tr>
              <a:tr h="219542">
                <a:tc>
                  <a:txBody>
                    <a:bodyPr/>
                    <a:lstStyle/>
                    <a:p>
                      <a:pPr>
                        <a:spcAft>
                          <a:spcPts val="0"/>
                        </a:spcAft>
                      </a:pPr>
                      <a:r>
                        <a:rPr lang="en-US" sz="1400" dirty="0">
                          <a:effectLst/>
                        </a:rPr>
                        <a:t>Wine (</a:t>
                      </a:r>
                      <a:r>
                        <a:rPr lang="en-US" sz="1400" dirty="0" err="1">
                          <a:effectLst/>
                        </a:rPr>
                        <a:t>qnty</a:t>
                      </a:r>
                      <a:r>
                        <a:rPr lang="en-US" sz="1400" dirty="0">
                          <a:effectLst/>
                        </a:rPr>
                        <a:t> = million </a:t>
                      </a:r>
                      <a:r>
                        <a:rPr lang="en-US" sz="1400" dirty="0" err="1">
                          <a:effectLst/>
                        </a:rPr>
                        <a:t>litres</a:t>
                      </a:r>
                      <a:r>
                        <a:rPr lang="en-US" sz="1400" dirty="0">
                          <a:effectLst/>
                        </a:rPr>
                        <a:t>)</a:t>
                      </a:r>
                      <a:endParaRPr lang="en-US" sz="1400" dirty="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dirty="0">
                          <a:effectLst/>
                        </a:rPr>
                        <a:t>216</a:t>
                      </a:r>
                      <a:endParaRPr lang="en-US" sz="1400" dirty="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110</a:t>
                      </a:r>
                      <a:endParaRPr lang="en-US" sz="1400">
                        <a:effectLst/>
                        <a:latin typeface="Calibri" charset="0"/>
                        <a:ea typeface="Calibri" charset="0"/>
                        <a:cs typeface="Times New Roman" charset="0"/>
                      </a:endParaRPr>
                    </a:p>
                  </a:txBody>
                  <a:tcPr marL="38160" marR="38160" marT="0" marB="0" anchor="ctr"/>
                </a:tc>
                <a:tc>
                  <a:txBody>
                    <a:bodyPr/>
                    <a:lstStyle/>
                    <a:p>
                      <a:pPr algn="r">
                        <a:spcAft>
                          <a:spcPts val="0"/>
                        </a:spcAft>
                      </a:pPr>
                      <a:r>
                        <a:rPr lang="en-US" sz="1400">
                          <a:effectLst/>
                        </a:rPr>
                        <a:t>196%</a:t>
                      </a:r>
                      <a:endParaRPr lang="en-US" sz="1400">
                        <a:effectLst/>
                        <a:latin typeface="Calibri" charset="0"/>
                        <a:ea typeface="Calibri" charset="0"/>
                        <a:cs typeface="Times New Roman" charset="0"/>
                      </a:endParaRPr>
                    </a:p>
                  </a:txBody>
                  <a:tcPr marL="38160" marR="38160" marT="0" marB="0" anchor="ctr"/>
                </a:tc>
                <a:tc>
                  <a:txBody>
                    <a:bodyPr/>
                    <a:lstStyle/>
                    <a:p>
                      <a:pPr>
                        <a:spcAft>
                          <a:spcPts val="0"/>
                        </a:spcAft>
                      </a:pPr>
                      <a:r>
                        <a:rPr lang="en-US" sz="1400" dirty="0">
                          <a:effectLst/>
                        </a:rPr>
                        <a:t> </a:t>
                      </a:r>
                      <a:endParaRPr lang="en-US" sz="1400" dirty="0">
                        <a:effectLst/>
                        <a:latin typeface="Calibri" charset="0"/>
                        <a:ea typeface="Calibri" charset="0"/>
                        <a:cs typeface="Times New Roman" charset="0"/>
                      </a:endParaRPr>
                    </a:p>
                  </a:txBody>
                  <a:tcPr marL="0" marR="0" marT="0"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63274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3414B2-F1F4-1F4E-B6AC-9B7399E14EEC}"/>
              </a:ext>
            </a:extLst>
          </p:cNvPr>
          <p:cNvSpPr>
            <a:spLocks noGrp="1"/>
          </p:cNvSpPr>
          <p:nvPr>
            <p:ph type="title"/>
          </p:nvPr>
        </p:nvSpPr>
        <p:spPr>
          <a:xfrm>
            <a:off x="431999" y="274638"/>
            <a:ext cx="8460479" cy="1138138"/>
          </a:xfrm>
        </p:spPr>
        <p:txBody>
          <a:bodyPr>
            <a:normAutofit/>
          </a:bodyPr>
          <a:lstStyle/>
          <a:p>
            <a:r>
              <a:rPr lang="en-US" sz="3400" dirty="0"/>
              <a:t>South Africa’s use of TRQs as at 18 Sept 2018</a:t>
            </a:r>
          </a:p>
        </p:txBody>
      </p:sp>
      <p:graphicFrame>
        <p:nvGraphicFramePr>
          <p:cNvPr id="4" name="Content Placeholder 3">
            <a:extLst>
              <a:ext uri="{FF2B5EF4-FFF2-40B4-BE49-F238E27FC236}">
                <a16:creationId xmlns:a16="http://schemas.microsoft.com/office/drawing/2014/main" xmlns="" id="{2005D862-7CAD-964F-945F-C43D45C3AF6E}"/>
              </a:ext>
            </a:extLst>
          </p:cNvPr>
          <p:cNvGraphicFramePr>
            <a:graphicFrameLocks noGrp="1"/>
          </p:cNvGraphicFramePr>
          <p:nvPr>
            <p:ph idx="1"/>
            <p:extLst>
              <p:ext uri="{D42A27DB-BD31-4B8C-83A1-F6EECF244321}">
                <p14:modId xmlns:p14="http://schemas.microsoft.com/office/powerpoint/2010/main" val="1290989788"/>
              </p:ext>
            </p:extLst>
          </p:nvPr>
        </p:nvGraphicFramePr>
        <p:xfrm>
          <a:off x="0" y="1412776"/>
          <a:ext cx="8892478" cy="5445230"/>
        </p:xfrm>
        <a:graphic>
          <a:graphicData uri="http://schemas.openxmlformats.org/drawingml/2006/table">
            <a:tbl>
              <a:tblPr firstRow="1" firstCol="1" bandRow="1">
                <a:tableStyleId>{5C22544A-7EE6-4342-B048-85BDC9FD1C3A}</a:tableStyleId>
              </a:tblPr>
              <a:tblGrid>
                <a:gridCol w="3419085">
                  <a:extLst>
                    <a:ext uri="{9D8B030D-6E8A-4147-A177-3AD203B41FA5}">
                      <a16:colId xmlns:a16="http://schemas.microsoft.com/office/drawing/2014/main" xmlns="" val="3737780499"/>
                    </a:ext>
                  </a:extLst>
                </a:gridCol>
                <a:gridCol w="1555827">
                  <a:extLst>
                    <a:ext uri="{9D8B030D-6E8A-4147-A177-3AD203B41FA5}">
                      <a16:colId xmlns:a16="http://schemas.microsoft.com/office/drawing/2014/main" xmlns="" val="1082056784"/>
                    </a:ext>
                  </a:extLst>
                </a:gridCol>
                <a:gridCol w="1540456">
                  <a:extLst>
                    <a:ext uri="{9D8B030D-6E8A-4147-A177-3AD203B41FA5}">
                      <a16:colId xmlns:a16="http://schemas.microsoft.com/office/drawing/2014/main" xmlns="" val="341654120"/>
                    </a:ext>
                  </a:extLst>
                </a:gridCol>
                <a:gridCol w="1085895">
                  <a:extLst>
                    <a:ext uri="{9D8B030D-6E8A-4147-A177-3AD203B41FA5}">
                      <a16:colId xmlns:a16="http://schemas.microsoft.com/office/drawing/2014/main" xmlns="" val="2760936228"/>
                    </a:ext>
                  </a:extLst>
                </a:gridCol>
                <a:gridCol w="1291215">
                  <a:extLst>
                    <a:ext uri="{9D8B030D-6E8A-4147-A177-3AD203B41FA5}">
                      <a16:colId xmlns:a16="http://schemas.microsoft.com/office/drawing/2014/main" xmlns="" val="1170755618"/>
                    </a:ext>
                  </a:extLst>
                </a:gridCol>
              </a:tblGrid>
              <a:tr h="302440">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ZA" sz="1200">
                          <a:effectLst/>
                        </a:rPr>
                        <a:t>Quantity (tonnes)</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8113141"/>
                  </a:ext>
                </a:extLst>
              </a:tr>
              <a:tr h="302440">
                <a:tc>
                  <a:txBody>
                    <a:bodyPr/>
                    <a:lstStyle/>
                    <a:p>
                      <a:pPr algn="just">
                        <a:lnSpc>
                          <a:spcPct val="107000"/>
                        </a:lnSpc>
                        <a:spcAft>
                          <a:spcPts val="0"/>
                        </a:spcAft>
                      </a:pPr>
                      <a:r>
                        <a:rPr lang="en-GB" sz="1200">
                          <a:effectLst/>
                        </a:rPr>
                        <a:t>Product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SADC EPA TRQ</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200">
                          <a:effectLst/>
                        </a:rPr>
                        <a:t>2018 (September)</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200">
                          <a:effectLst/>
                        </a:rPr>
                        <a:t>Balance</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1200">
                          <a:effectLst/>
                        </a:rPr>
                        <a:t>% TRQ utilisation</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27559128"/>
                  </a:ext>
                </a:extLst>
              </a:tr>
              <a:tr h="302440">
                <a:tc>
                  <a:txBody>
                    <a:bodyPr/>
                    <a:lstStyle/>
                    <a:p>
                      <a:pPr algn="just">
                        <a:lnSpc>
                          <a:spcPct val="107000"/>
                        </a:lnSpc>
                        <a:spcAft>
                          <a:spcPts val="0"/>
                        </a:spcAft>
                      </a:pPr>
                      <a:r>
                        <a:rPr lang="en-GB" sz="1200">
                          <a:effectLst/>
                        </a:rPr>
                        <a:t>Raw Sugar</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100 000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99 994</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6</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2495768"/>
                  </a:ext>
                </a:extLst>
              </a:tr>
              <a:tr h="302440">
                <a:tc>
                  <a:txBody>
                    <a:bodyPr/>
                    <a:lstStyle/>
                    <a:p>
                      <a:pPr algn="just">
                        <a:lnSpc>
                          <a:spcPct val="107000"/>
                        </a:lnSpc>
                        <a:spcAft>
                          <a:spcPts val="0"/>
                        </a:spcAft>
                      </a:pPr>
                      <a:r>
                        <a:rPr lang="en-GB" sz="1200">
                          <a:effectLst/>
                        </a:rPr>
                        <a:t>Ethanol</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80 000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8 825</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71 175</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11%</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4989474"/>
                  </a:ext>
                </a:extLst>
              </a:tr>
              <a:tr h="606190">
                <a:tc>
                  <a:txBody>
                    <a:bodyPr/>
                    <a:lstStyle/>
                    <a:p>
                      <a:pPr algn="just">
                        <a:lnSpc>
                          <a:spcPct val="107000"/>
                        </a:lnSpc>
                        <a:spcAft>
                          <a:spcPts val="0"/>
                        </a:spcAft>
                      </a:pPr>
                      <a:r>
                        <a:rPr lang="en-GB" sz="1200">
                          <a:effectLst/>
                        </a:rPr>
                        <a:t>Canned Mixtures of fruit, other than tropical fruit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57 156</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19 207</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37 949</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34%</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35196845"/>
                  </a:ext>
                </a:extLst>
              </a:tr>
              <a:tr h="302440">
                <a:tc>
                  <a:txBody>
                    <a:bodyPr/>
                    <a:lstStyle/>
                    <a:p>
                      <a:pPr algn="just">
                        <a:lnSpc>
                          <a:spcPct val="107000"/>
                        </a:lnSpc>
                        <a:spcAft>
                          <a:spcPts val="0"/>
                        </a:spcAft>
                      </a:pPr>
                      <a:r>
                        <a:rPr lang="en-GB" sz="1200">
                          <a:effectLst/>
                        </a:rPr>
                        <a:t>Refined Sugar</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50 000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480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49 520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71695572"/>
                  </a:ext>
                </a:extLst>
              </a:tr>
              <a:tr h="302440">
                <a:tc>
                  <a:txBody>
                    <a:bodyPr/>
                    <a:lstStyle/>
                    <a:p>
                      <a:pPr algn="just">
                        <a:lnSpc>
                          <a:spcPct val="107000"/>
                        </a:lnSpc>
                        <a:spcAft>
                          <a:spcPts val="0"/>
                        </a:spcAft>
                      </a:pPr>
                      <a:r>
                        <a:rPr lang="en-ZA" sz="1200">
                          <a:effectLst/>
                        </a:rPr>
                        <a:t>Apple Juice</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3 712</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3 066</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646</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83%</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2182715"/>
                  </a:ext>
                </a:extLst>
              </a:tr>
              <a:tr h="302440">
                <a:tc>
                  <a:txBody>
                    <a:bodyPr/>
                    <a:lstStyle/>
                    <a:p>
                      <a:pPr algn="just">
                        <a:lnSpc>
                          <a:spcPct val="107000"/>
                        </a:lnSpc>
                        <a:spcAft>
                          <a:spcPts val="0"/>
                        </a:spcAft>
                      </a:pPr>
                      <a:r>
                        <a:rPr lang="en-GB" sz="1200">
                          <a:effectLst/>
                        </a:rPr>
                        <a:t>Canned mixtures of tropical fruit</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3 080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237</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2 843</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8%</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2087186"/>
                  </a:ext>
                </a:extLst>
              </a:tr>
              <a:tr h="302440">
                <a:tc>
                  <a:txBody>
                    <a:bodyPr/>
                    <a:lstStyle/>
                    <a:p>
                      <a:pPr algn="just">
                        <a:lnSpc>
                          <a:spcPct val="107000"/>
                        </a:lnSpc>
                        <a:spcAft>
                          <a:spcPts val="0"/>
                        </a:spcAft>
                      </a:pPr>
                      <a:r>
                        <a:rPr lang="en-GB" sz="1200">
                          <a:effectLst/>
                        </a:rPr>
                        <a:t>Frozen orange juice</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1 078</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1 078</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99697897"/>
                  </a:ext>
                </a:extLst>
              </a:tr>
              <a:tr h="302440">
                <a:tc>
                  <a:txBody>
                    <a:bodyPr/>
                    <a:lstStyle/>
                    <a:p>
                      <a:pPr algn="just">
                        <a:lnSpc>
                          <a:spcPct val="107000"/>
                        </a:lnSpc>
                        <a:spcAft>
                          <a:spcPts val="0"/>
                        </a:spcAft>
                      </a:pPr>
                      <a:r>
                        <a:rPr lang="en-GB" sz="1200">
                          <a:effectLst/>
                        </a:rPr>
                        <a:t>White crystalline powder</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6300790"/>
                  </a:ext>
                </a:extLst>
              </a:tr>
              <a:tr h="302440">
                <a:tc>
                  <a:txBody>
                    <a:bodyPr/>
                    <a:lstStyle/>
                    <a:p>
                      <a:pPr algn="just">
                        <a:lnSpc>
                          <a:spcPct val="107000"/>
                        </a:lnSpc>
                        <a:spcAft>
                          <a:spcPts val="0"/>
                        </a:spcAft>
                      </a:pPr>
                      <a:r>
                        <a:rPr lang="en-GB" sz="1200">
                          <a:effectLst/>
                        </a:rPr>
                        <a:t>Butter</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16845469"/>
                  </a:ext>
                </a:extLst>
              </a:tr>
              <a:tr h="302440">
                <a:tc>
                  <a:txBody>
                    <a:bodyPr/>
                    <a:lstStyle/>
                    <a:p>
                      <a:pPr algn="just">
                        <a:lnSpc>
                          <a:spcPct val="107000"/>
                        </a:lnSpc>
                        <a:spcAft>
                          <a:spcPts val="0"/>
                        </a:spcAft>
                      </a:pPr>
                      <a:r>
                        <a:rPr lang="en-ZA" sz="1200">
                          <a:effectLst/>
                        </a:rPr>
                        <a:t>Skimmed Milk Powder</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0937435"/>
                  </a:ext>
                </a:extLst>
              </a:tr>
              <a:tr h="302440">
                <a:tc>
                  <a:txBody>
                    <a:bodyPr/>
                    <a:lstStyle/>
                    <a:p>
                      <a:pPr algn="just">
                        <a:lnSpc>
                          <a:spcPct val="107000"/>
                        </a:lnSpc>
                        <a:spcAft>
                          <a:spcPts val="0"/>
                        </a:spcAft>
                      </a:pPr>
                      <a:r>
                        <a:rPr lang="en-GB" sz="1200">
                          <a:effectLst/>
                        </a:rPr>
                        <a:t>Frozen Strawberries</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393</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393</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75519734"/>
                  </a:ext>
                </a:extLst>
              </a:tr>
              <a:tr h="302440">
                <a:tc>
                  <a:txBody>
                    <a:bodyPr/>
                    <a:lstStyle/>
                    <a:p>
                      <a:pPr algn="just">
                        <a:lnSpc>
                          <a:spcPct val="107000"/>
                        </a:lnSpc>
                        <a:spcAft>
                          <a:spcPts val="0"/>
                        </a:spcAft>
                      </a:pPr>
                      <a:r>
                        <a:rPr lang="en-GB" sz="1200">
                          <a:effectLst/>
                        </a:rPr>
                        <a:t>Active yeasts</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350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60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290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17%</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5615954"/>
                  </a:ext>
                </a:extLst>
              </a:tr>
              <a:tr h="302440">
                <a:tc>
                  <a:txBody>
                    <a:bodyPr/>
                    <a:lstStyle/>
                    <a:p>
                      <a:pPr algn="just">
                        <a:lnSpc>
                          <a:spcPct val="107000"/>
                        </a:lnSpc>
                        <a:spcAft>
                          <a:spcPts val="0"/>
                        </a:spcAft>
                      </a:pPr>
                      <a:r>
                        <a:rPr lang="en-GB" sz="1200">
                          <a:effectLst/>
                        </a:rPr>
                        <a:t>Citrus fruit jams,</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100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93862840"/>
                  </a:ext>
                </a:extLst>
              </a:tr>
              <a:tr h="302440">
                <a:tc>
                  <a:txBody>
                    <a:bodyPr/>
                    <a:lstStyle/>
                    <a:p>
                      <a:pPr algn="just">
                        <a:lnSpc>
                          <a:spcPct val="107000"/>
                        </a:lnSpc>
                        <a:spcAft>
                          <a:spcPts val="0"/>
                        </a:spcAft>
                      </a:pPr>
                      <a:r>
                        <a:rPr lang="en-GB" sz="1200">
                          <a:effectLst/>
                        </a:rPr>
                        <a:t>Bottled Wine (million litres)</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78</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44</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34</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56%</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01474416"/>
                  </a:ext>
                </a:extLst>
              </a:tr>
              <a:tr h="302440">
                <a:tc>
                  <a:txBody>
                    <a:bodyPr/>
                    <a:lstStyle/>
                    <a:p>
                      <a:pPr algn="just">
                        <a:lnSpc>
                          <a:spcPct val="107000"/>
                        </a:lnSpc>
                        <a:spcAft>
                          <a:spcPts val="0"/>
                        </a:spcAft>
                      </a:pPr>
                      <a:r>
                        <a:rPr lang="en-ZA" sz="1200">
                          <a:effectLst/>
                        </a:rPr>
                        <a:t>Bulk Wine (million litres)</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34</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34</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a:effectLst/>
                        </a:rPr>
                        <a:t>0</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ZA" sz="1200" dirty="0">
                          <a:effectLst/>
                        </a:rPr>
                        <a:t>100%</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47212768"/>
                  </a:ext>
                </a:extLst>
              </a:tr>
            </a:tbl>
          </a:graphicData>
        </a:graphic>
      </p:graphicFrame>
    </p:spTree>
    <p:extLst>
      <p:ext uri="{BB962C8B-B14F-4D97-AF65-F5344CB8AC3E}">
        <p14:creationId xmlns:p14="http://schemas.microsoft.com/office/powerpoint/2010/main" val="405702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32000" y="1196752"/>
            <a:ext cx="8280000" cy="5661248"/>
          </a:xfrm>
        </p:spPr>
        <p:txBody>
          <a:bodyPr>
            <a:normAutofit/>
          </a:bodyPr>
          <a:lstStyle/>
          <a:p>
            <a:r>
              <a:rPr lang="en-US" dirty="0"/>
              <a:t>Global trade governance  - key developments</a:t>
            </a:r>
          </a:p>
          <a:p>
            <a:r>
              <a:rPr lang="en-US" dirty="0"/>
              <a:t>How does the SADC EPA fit into South Africa’s trade policy strategy?</a:t>
            </a:r>
          </a:p>
          <a:p>
            <a:r>
              <a:rPr lang="en-US" dirty="0"/>
              <a:t>Background to the trade relationship between the European Union and South Africa</a:t>
            </a:r>
          </a:p>
          <a:p>
            <a:r>
              <a:rPr lang="en-US" dirty="0"/>
              <a:t>The SADC Economic Partnership Agreement (institutions for implementation and improved market access)</a:t>
            </a:r>
          </a:p>
          <a:p>
            <a:r>
              <a:rPr lang="en-US" dirty="0"/>
              <a:t>Trade between SA and EU – what has happened since provisional application started?</a:t>
            </a:r>
          </a:p>
          <a:p>
            <a:r>
              <a:rPr lang="en-US" dirty="0"/>
              <a:t>Impact of Brexit on the SADC EPA, and trade between SA and EU and SA and UK</a:t>
            </a:r>
          </a:p>
          <a:p>
            <a:endParaRPr lang="en-US" dirty="0"/>
          </a:p>
          <a:p>
            <a:endParaRPr lang="en-US" dirty="0"/>
          </a:p>
        </p:txBody>
      </p:sp>
    </p:spTree>
    <p:extLst>
      <p:ext uri="{BB962C8B-B14F-4D97-AF65-F5344CB8AC3E}">
        <p14:creationId xmlns:p14="http://schemas.microsoft.com/office/powerpoint/2010/main" val="206100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4632" cy="1340768"/>
          </a:xfrm>
        </p:spPr>
        <p:txBody>
          <a:bodyPr>
            <a:normAutofit/>
          </a:bodyPr>
          <a:lstStyle/>
          <a:p>
            <a:r>
              <a:rPr lang="en-US" dirty="0">
                <a:latin typeface="Corbel" charset="0"/>
                <a:ea typeface="Corbel" charset="0"/>
                <a:cs typeface="Corbel" charset="0"/>
              </a:rPr>
              <a:t>Brexit and the SADC EPA </a:t>
            </a:r>
          </a:p>
        </p:txBody>
      </p:sp>
      <p:sp>
        <p:nvSpPr>
          <p:cNvPr id="3" name="Content Placeholder 2"/>
          <p:cNvSpPr>
            <a:spLocks noGrp="1"/>
          </p:cNvSpPr>
          <p:nvPr>
            <p:ph idx="1"/>
          </p:nvPr>
        </p:nvSpPr>
        <p:spPr>
          <a:xfrm>
            <a:off x="323528" y="1052736"/>
            <a:ext cx="8568952" cy="5544616"/>
          </a:xfrm>
        </p:spPr>
        <p:txBody>
          <a:bodyPr>
            <a:normAutofit/>
          </a:bodyPr>
          <a:lstStyle/>
          <a:p>
            <a:pPr lvl="0" algn="just"/>
            <a:r>
              <a:rPr lang="en-ZA" sz="2700" dirty="0">
                <a:solidFill>
                  <a:srgbClr val="000000"/>
                </a:solidFill>
                <a:ea typeface="Calibri Light" charset="0"/>
                <a:cs typeface="Calibri Light" panose="020F0302020204030204" pitchFamily="34" charset="0"/>
              </a:rPr>
              <a:t>UK Referendum: 23 June 2016</a:t>
            </a:r>
          </a:p>
          <a:p>
            <a:pPr algn="just"/>
            <a:endParaRPr lang="en-GB" sz="2700" dirty="0">
              <a:ea typeface="Calibri Light" charset="0"/>
              <a:cs typeface="Calibri Light" panose="020F0302020204030204" pitchFamily="34" charset="0"/>
            </a:endParaRPr>
          </a:p>
          <a:p>
            <a:pPr algn="just"/>
            <a:r>
              <a:rPr lang="en-GB" sz="2700" dirty="0">
                <a:ea typeface="Calibri Light" charset="0"/>
                <a:cs typeface="Calibri Light" panose="020F0302020204030204" pitchFamily="34" charset="0"/>
              </a:rPr>
              <a:t>In March 2017, the UK Prime Minister gave notice under Article 50 of the Lisbon Treaty that the UK will be leaving the EU. This notification  started the two year period of negotiations for the UK exit from the EU </a:t>
            </a:r>
          </a:p>
          <a:p>
            <a:pPr marL="0" indent="0" algn="just">
              <a:buNone/>
            </a:pPr>
            <a:endParaRPr lang="en-GB" sz="2700" dirty="0">
              <a:ea typeface="Calibri Light" charset="0"/>
              <a:cs typeface="Calibri Light" panose="020F0302020204030204" pitchFamily="34" charset="0"/>
            </a:endParaRPr>
          </a:p>
          <a:p>
            <a:pPr algn="just"/>
            <a:r>
              <a:rPr lang="en-GB" sz="2700" dirty="0">
                <a:ea typeface="Calibri Light" charset="0"/>
                <a:cs typeface="Calibri Light" panose="020F0302020204030204" pitchFamily="34" charset="0"/>
              </a:rPr>
              <a:t>Until the UK exits the EU, all the obligations of the EU, including under the EPA, will remain in place (note plans to avoid ‘cliff edge’)</a:t>
            </a:r>
          </a:p>
          <a:p>
            <a:pPr lvl="0" algn="just"/>
            <a:endParaRPr lang="en-ZA" sz="2000" dirty="0">
              <a:solidFill>
                <a:srgbClr val="000000"/>
              </a:solidFill>
              <a:latin typeface="Calibri Light" charset="0"/>
              <a:ea typeface="Calibri Light" charset="0"/>
              <a:cs typeface="Calibri Light" charset="0"/>
            </a:endParaRPr>
          </a:p>
        </p:txBody>
      </p:sp>
    </p:spTree>
    <p:extLst>
      <p:ext uri="{BB962C8B-B14F-4D97-AF65-F5344CB8AC3E}">
        <p14:creationId xmlns:p14="http://schemas.microsoft.com/office/powerpoint/2010/main" val="285866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p>
            <a:r>
              <a:rPr lang="en-ZA" altLang="en-US" sz="2800" dirty="0">
                <a:latin typeface="Corbel" charset="0"/>
                <a:ea typeface="Corbel" charset="0"/>
                <a:cs typeface="Corbel" charset="0"/>
              </a:rPr>
              <a:t>Effect of BREXIT on EPA </a:t>
            </a:r>
            <a:endParaRPr lang="en-US" dirty="0">
              <a:latin typeface="Corbel" charset="0"/>
              <a:ea typeface="Corbel" charset="0"/>
              <a:cs typeface="Corbel" charset="0"/>
            </a:endParaRPr>
          </a:p>
        </p:txBody>
      </p:sp>
      <p:sp>
        <p:nvSpPr>
          <p:cNvPr id="3" name="Content Placeholder 2"/>
          <p:cNvSpPr>
            <a:spLocks noGrp="1"/>
          </p:cNvSpPr>
          <p:nvPr>
            <p:ph idx="1"/>
          </p:nvPr>
        </p:nvSpPr>
        <p:spPr>
          <a:xfrm>
            <a:off x="228600" y="685800"/>
            <a:ext cx="8591872" cy="6019800"/>
          </a:xfrm>
        </p:spPr>
        <p:txBody>
          <a:bodyPr>
            <a:normAutofit/>
          </a:bodyPr>
          <a:lstStyle/>
          <a:p>
            <a:pPr algn="just"/>
            <a:r>
              <a:rPr lang="en-GB" sz="2200" dirty="0">
                <a:latin typeface="Calibri Light" charset="0"/>
                <a:ea typeface="Calibri Light" charset="0"/>
                <a:cs typeface="Calibri Light" charset="0"/>
              </a:rPr>
              <a:t>Ongoing discussions between SA and the UK on the need to provide certainty to investors, producers and traders on the trade arrangement between SA (SACU) and UK post Brexit</a:t>
            </a:r>
          </a:p>
          <a:p>
            <a:pPr algn="just"/>
            <a:r>
              <a:rPr lang="en-GB" sz="2200" dirty="0">
                <a:latin typeface="Calibri Light" charset="0"/>
                <a:ea typeface="Calibri Light" charset="0"/>
                <a:cs typeface="Calibri Light" charset="0"/>
              </a:rPr>
              <a:t>Parties agree in principle that the best way to ensure a smooth transition and no interruption in the trade between the UK and SA will be to put an  interim arrangement in place based on the EPA</a:t>
            </a:r>
          </a:p>
          <a:p>
            <a:pPr algn="just"/>
            <a:r>
              <a:rPr lang="en-GB" sz="2200" dirty="0">
                <a:latin typeface="Calibri Light" charset="0"/>
                <a:ea typeface="Calibri Light" charset="0"/>
                <a:cs typeface="Calibri Light" charset="0"/>
              </a:rPr>
              <a:t>SACU has been engaging with the UK (not negotiating) on an interim arrangement after Brexit (Roll over the terms of the SADC EPA)</a:t>
            </a:r>
          </a:p>
          <a:p>
            <a:pPr algn="just"/>
            <a:r>
              <a:rPr lang="en-GB" sz="2200" dirty="0">
                <a:latin typeface="Calibri Light" charset="0"/>
                <a:ea typeface="Calibri Light" charset="0"/>
                <a:cs typeface="Calibri Light" charset="0"/>
              </a:rPr>
              <a:t>Negotiating an FTA (if UK leaves the EU customs union) may take some years</a:t>
            </a:r>
          </a:p>
          <a:p>
            <a:pPr marL="0" indent="0" algn="just">
              <a:buNone/>
            </a:pPr>
            <a:endParaRPr lang="en-GB" sz="2200" dirty="0">
              <a:latin typeface="Calibri Light" charset="0"/>
              <a:ea typeface="Calibri Light" charset="0"/>
              <a:cs typeface="Calibri Light" charset="0"/>
            </a:endParaRPr>
          </a:p>
          <a:p>
            <a:pPr algn="just"/>
            <a:r>
              <a:rPr lang="en-GB" sz="2200" dirty="0">
                <a:latin typeface="Calibri Light" charset="0"/>
                <a:ea typeface="Calibri Light" charset="0"/>
                <a:cs typeface="Calibri Light" charset="0"/>
              </a:rPr>
              <a:t>There are a number of Tariff Rate Quotas (TRQs) in the EPA and SA will have to negotiate the volume of the TRQs with the UK</a:t>
            </a:r>
          </a:p>
          <a:p>
            <a:pPr marL="0" lvl="0" indent="0" algn="just">
              <a:buNone/>
            </a:pPr>
            <a:endParaRPr lang="en-ZA" sz="2000" dirty="0">
              <a:solidFill>
                <a:srgbClr val="000000"/>
              </a:solidFill>
              <a:latin typeface="Arial"/>
              <a:cs typeface="Arial"/>
            </a:endParaRPr>
          </a:p>
        </p:txBody>
      </p:sp>
    </p:spTree>
    <p:extLst>
      <p:ext uri="{BB962C8B-B14F-4D97-AF65-F5344CB8AC3E}">
        <p14:creationId xmlns:p14="http://schemas.microsoft.com/office/powerpoint/2010/main" val="1224618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672B0-9E92-D441-8403-5DEBE7E6D68D}"/>
              </a:ext>
            </a:extLst>
          </p:cNvPr>
          <p:cNvSpPr>
            <a:spLocks noGrp="1"/>
          </p:cNvSpPr>
          <p:nvPr>
            <p:ph type="title"/>
          </p:nvPr>
        </p:nvSpPr>
        <p:spPr/>
        <p:txBody>
          <a:bodyPr>
            <a:normAutofit fontScale="90000"/>
          </a:bodyPr>
          <a:lstStyle/>
          <a:p>
            <a:r>
              <a:rPr lang="en-US" dirty="0"/>
              <a:t>Brexit and the SADC EPA – trade facilitation matters </a:t>
            </a:r>
          </a:p>
        </p:txBody>
      </p:sp>
      <p:sp>
        <p:nvSpPr>
          <p:cNvPr id="3" name="Content Placeholder 2">
            <a:extLst>
              <a:ext uri="{FF2B5EF4-FFF2-40B4-BE49-F238E27FC236}">
                <a16:creationId xmlns:a16="http://schemas.microsoft.com/office/drawing/2014/main" xmlns="" id="{51DA2663-B4D1-0246-A1BF-19F0505E1ED1}"/>
              </a:ext>
            </a:extLst>
          </p:cNvPr>
          <p:cNvSpPr>
            <a:spLocks noGrp="1"/>
          </p:cNvSpPr>
          <p:nvPr>
            <p:ph idx="1"/>
          </p:nvPr>
        </p:nvSpPr>
        <p:spPr>
          <a:xfrm>
            <a:off x="432000" y="1124744"/>
            <a:ext cx="8280000" cy="5733256"/>
          </a:xfrm>
        </p:spPr>
        <p:txBody>
          <a:bodyPr>
            <a:normAutofit/>
          </a:bodyPr>
          <a:lstStyle/>
          <a:p>
            <a:pPr marL="0" indent="0">
              <a:buNone/>
            </a:pPr>
            <a:endParaRPr lang="en-GB" dirty="0">
              <a:latin typeface="Calibri Light" charset="0"/>
              <a:ea typeface="Calibri Light" charset="0"/>
              <a:cs typeface="Calibri Light" charset="0"/>
            </a:endParaRPr>
          </a:p>
          <a:p>
            <a:pPr marL="0" indent="0">
              <a:buNone/>
            </a:pPr>
            <a:r>
              <a:rPr lang="en-GB" b="1" dirty="0">
                <a:latin typeface="Calibri Light" charset="0"/>
                <a:ea typeface="Calibri Light" charset="0"/>
                <a:cs typeface="Calibri Light" charset="0"/>
              </a:rPr>
              <a:t>Practical trade facilitation matters</a:t>
            </a:r>
          </a:p>
          <a:p>
            <a:pPr marL="0" indent="0">
              <a:buNone/>
            </a:pPr>
            <a:r>
              <a:rPr lang="en-GB" b="1" dirty="0">
                <a:latin typeface="Calibri Light" charset="0"/>
                <a:ea typeface="Calibri Light" charset="0"/>
                <a:cs typeface="Calibri Light" charset="0"/>
              </a:rPr>
              <a:t>  - </a:t>
            </a:r>
            <a:r>
              <a:rPr lang="en-GB" dirty="0">
                <a:latin typeface="Calibri Light" charset="0"/>
                <a:ea typeface="Calibri Light" charset="0"/>
                <a:cs typeface="Calibri Light" charset="0"/>
              </a:rPr>
              <a:t>trade routes – goods enter via </a:t>
            </a:r>
            <a:r>
              <a:rPr lang="en-GB" dirty="0" err="1">
                <a:latin typeface="Calibri Light" charset="0"/>
                <a:ea typeface="Calibri Light" charset="0"/>
                <a:cs typeface="Calibri Light" charset="0"/>
              </a:rPr>
              <a:t>eg</a:t>
            </a:r>
            <a:r>
              <a:rPr lang="en-GB" dirty="0">
                <a:latin typeface="Calibri Light" charset="0"/>
                <a:ea typeface="Calibri Light" charset="0"/>
                <a:cs typeface="Calibri Light" charset="0"/>
              </a:rPr>
              <a:t> Rotterdam and then to final destination</a:t>
            </a:r>
          </a:p>
          <a:p>
            <a:pPr marL="0" indent="0">
              <a:buNone/>
            </a:pPr>
            <a:r>
              <a:rPr lang="en-GB" dirty="0">
                <a:latin typeface="Calibri Light" charset="0"/>
                <a:ea typeface="Calibri Light" charset="0"/>
                <a:cs typeface="Calibri Light" charset="0"/>
              </a:rPr>
              <a:t> -  rules of origin </a:t>
            </a:r>
          </a:p>
          <a:p>
            <a:pPr marL="0" indent="0">
              <a:buNone/>
            </a:pPr>
            <a:r>
              <a:rPr lang="en-GB" dirty="0">
                <a:latin typeface="Calibri Light" charset="0"/>
                <a:ea typeface="Calibri Light" charset="0"/>
                <a:cs typeface="Calibri Light" charset="0"/>
              </a:rPr>
              <a:t> - customs valuation etc documentation requirements</a:t>
            </a:r>
          </a:p>
          <a:p>
            <a:pPr marL="0" indent="0">
              <a:buNone/>
            </a:pPr>
            <a:endParaRPr lang="en-GB" dirty="0">
              <a:latin typeface="Calibri Light" charset="0"/>
              <a:ea typeface="Calibri Light" charset="0"/>
              <a:cs typeface="Calibri Light" charset="0"/>
            </a:endParaRPr>
          </a:p>
          <a:p>
            <a:pPr marL="0" indent="0">
              <a:buNone/>
            </a:pPr>
            <a:r>
              <a:rPr lang="en-GB" dirty="0">
                <a:latin typeface="Calibri Light" charset="0"/>
                <a:ea typeface="Calibri Light" charset="0"/>
                <a:cs typeface="Calibri Light" charset="0"/>
              </a:rPr>
              <a:t>Time and Cost matters</a:t>
            </a:r>
          </a:p>
          <a:p>
            <a:endParaRPr lang="en-GB" dirty="0">
              <a:latin typeface="Calibri Light" charset="0"/>
              <a:ea typeface="Calibri Light" charset="0"/>
              <a:cs typeface="Calibri Light" charset="0"/>
            </a:endParaRPr>
          </a:p>
          <a:p>
            <a:endParaRPr lang="en-GB" dirty="0">
              <a:latin typeface="Calibri Light" charset="0"/>
              <a:ea typeface="Calibri Light" charset="0"/>
              <a:cs typeface="Calibri Light" charset="0"/>
            </a:endParaRPr>
          </a:p>
          <a:p>
            <a:endParaRPr lang="en-US" dirty="0"/>
          </a:p>
        </p:txBody>
      </p:sp>
    </p:spTree>
    <p:extLst>
      <p:ext uri="{BB962C8B-B14F-4D97-AF65-F5344CB8AC3E}">
        <p14:creationId xmlns:p14="http://schemas.microsoft.com/office/powerpoint/2010/main" val="321183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EBA08-9CB7-6441-BD10-B1149904B191}"/>
              </a:ext>
            </a:extLst>
          </p:cNvPr>
          <p:cNvSpPr>
            <a:spLocks noGrp="1"/>
          </p:cNvSpPr>
          <p:nvPr>
            <p:ph type="title"/>
          </p:nvPr>
        </p:nvSpPr>
        <p:spPr/>
        <p:txBody>
          <a:bodyPr/>
          <a:lstStyle/>
          <a:p>
            <a:r>
              <a:rPr lang="en-US" dirty="0"/>
              <a:t>How do exports reach EU markets?</a:t>
            </a:r>
          </a:p>
        </p:txBody>
      </p:sp>
      <p:pic>
        <p:nvPicPr>
          <p:cNvPr id="4" name="Content Placeholder 3">
            <a:extLst>
              <a:ext uri="{FF2B5EF4-FFF2-40B4-BE49-F238E27FC236}">
                <a16:creationId xmlns:a16="http://schemas.microsoft.com/office/drawing/2014/main" xmlns="" id="{7371E7C8-37A2-C943-BA4B-A636F4DC4997}"/>
              </a:ext>
            </a:extLst>
          </p:cNvPr>
          <p:cNvPicPr>
            <a:picLocks noGrp="1" noChangeAspect="1"/>
          </p:cNvPicPr>
          <p:nvPr>
            <p:ph idx="1"/>
          </p:nvPr>
        </p:nvPicPr>
        <p:blipFill>
          <a:blip r:embed="rId2"/>
          <a:stretch>
            <a:fillRect/>
          </a:stretch>
        </p:blipFill>
        <p:spPr>
          <a:xfrm>
            <a:off x="467935" y="1556792"/>
            <a:ext cx="7901894" cy="4941742"/>
          </a:xfrm>
          <a:prstGeom prst="rect">
            <a:avLst/>
          </a:prstGeom>
        </p:spPr>
      </p:pic>
    </p:spTree>
    <p:extLst>
      <p:ext uri="{BB962C8B-B14F-4D97-AF65-F5344CB8AC3E}">
        <p14:creationId xmlns:p14="http://schemas.microsoft.com/office/powerpoint/2010/main" val="172099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FDB8E-5FCF-5146-B016-67A93ACAFD7D}"/>
              </a:ext>
            </a:extLst>
          </p:cNvPr>
          <p:cNvSpPr>
            <a:spLocks noGrp="1"/>
          </p:cNvSpPr>
          <p:nvPr>
            <p:ph type="title"/>
          </p:nvPr>
        </p:nvSpPr>
        <p:spPr/>
        <p:txBody>
          <a:bodyPr/>
          <a:lstStyle/>
          <a:p>
            <a:r>
              <a:rPr lang="en-US" dirty="0"/>
              <a:t>Exports from SADC to UK</a:t>
            </a:r>
          </a:p>
        </p:txBody>
      </p:sp>
      <p:pic>
        <p:nvPicPr>
          <p:cNvPr id="4" name="Content Placeholder 3">
            <a:extLst>
              <a:ext uri="{FF2B5EF4-FFF2-40B4-BE49-F238E27FC236}">
                <a16:creationId xmlns:a16="http://schemas.microsoft.com/office/drawing/2014/main" xmlns="" id="{D04D4FEC-A2E5-6B49-ACFD-E462B6D3DAD0}"/>
              </a:ext>
            </a:extLst>
          </p:cNvPr>
          <p:cNvPicPr>
            <a:picLocks noGrp="1" noChangeAspect="1"/>
          </p:cNvPicPr>
          <p:nvPr>
            <p:ph idx="1"/>
          </p:nvPr>
        </p:nvPicPr>
        <p:blipFill>
          <a:blip r:embed="rId2"/>
          <a:stretch>
            <a:fillRect/>
          </a:stretch>
        </p:blipFill>
        <p:spPr>
          <a:xfrm>
            <a:off x="755576" y="1354639"/>
            <a:ext cx="7488832" cy="5320306"/>
          </a:xfrm>
          <a:prstGeom prst="rect">
            <a:avLst/>
          </a:prstGeom>
        </p:spPr>
      </p:pic>
    </p:spTree>
    <p:extLst>
      <p:ext uri="{BB962C8B-B14F-4D97-AF65-F5344CB8AC3E}">
        <p14:creationId xmlns:p14="http://schemas.microsoft.com/office/powerpoint/2010/main" val="60792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74638"/>
            <a:ext cx="8280000" cy="793698"/>
          </a:xfrm>
        </p:spPr>
        <p:txBody>
          <a:bodyPr>
            <a:normAutofit/>
          </a:bodyPr>
          <a:lstStyle/>
          <a:p>
            <a:r>
              <a:rPr lang="en-US" dirty="0"/>
              <a:t>South Africa and BREXIT</a:t>
            </a:r>
          </a:p>
        </p:txBody>
      </p:sp>
      <p:sp>
        <p:nvSpPr>
          <p:cNvPr id="4" name="TextBox 3"/>
          <p:cNvSpPr txBox="1"/>
          <p:nvPr/>
        </p:nvSpPr>
        <p:spPr>
          <a:xfrm>
            <a:off x="179512" y="5805264"/>
            <a:ext cx="8532487" cy="830997"/>
          </a:xfrm>
          <a:prstGeom prst="rect">
            <a:avLst/>
          </a:prstGeom>
          <a:noFill/>
        </p:spPr>
        <p:txBody>
          <a:bodyPr wrap="square" rtlCol="0">
            <a:spAutoFit/>
          </a:bodyPr>
          <a:lstStyle/>
          <a:p>
            <a:pPr algn="ctr">
              <a:defRPr sz="2160" b="1" i="0" u="none" strike="noStrike" kern="1200" baseline="0">
                <a:solidFill>
                  <a:prstClr val="black"/>
                </a:solidFill>
                <a:latin typeface="+mn-lt"/>
                <a:ea typeface="+mn-ea"/>
                <a:cs typeface="+mn-cs"/>
              </a:defRPr>
            </a:pPr>
            <a:r>
              <a:rPr lang="en-US" sz="1600" b="1" dirty="0"/>
              <a:t>UK is an important market for South Africa’s products which get TRQ preferential access to the EU and any disruption of trade such as the uncertainty around post-BREXIT trade arrangements may severely affect South Africa’s exports</a:t>
            </a:r>
            <a:endParaRPr lang="en-US" sz="1600" b="1" dirty="0">
              <a:solidFill>
                <a:srgbClr val="17375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8114131"/>
              </p:ext>
            </p:extLst>
          </p:nvPr>
        </p:nvGraphicFramePr>
        <p:xfrm>
          <a:off x="179512" y="1068336"/>
          <a:ext cx="8532487" cy="4736931"/>
        </p:xfrm>
        <a:graphic>
          <a:graphicData uri="http://schemas.openxmlformats.org/drawingml/2006/table">
            <a:tbl>
              <a:tblPr firstRow="1" firstCol="1" bandRow="1">
                <a:tableStyleId>{5C22544A-7EE6-4342-B048-85BDC9FD1C3A}</a:tableStyleId>
              </a:tblPr>
              <a:tblGrid>
                <a:gridCol w="4314487">
                  <a:extLst>
                    <a:ext uri="{9D8B030D-6E8A-4147-A177-3AD203B41FA5}">
                      <a16:colId xmlns:a16="http://schemas.microsoft.com/office/drawing/2014/main" xmlns="" val="20000"/>
                    </a:ext>
                  </a:extLst>
                </a:gridCol>
                <a:gridCol w="1208927">
                  <a:extLst>
                    <a:ext uri="{9D8B030D-6E8A-4147-A177-3AD203B41FA5}">
                      <a16:colId xmlns:a16="http://schemas.microsoft.com/office/drawing/2014/main" xmlns="" val="20001"/>
                    </a:ext>
                  </a:extLst>
                </a:gridCol>
                <a:gridCol w="1208927">
                  <a:extLst>
                    <a:ext uri="{9D8B030D-6E8A-4147-A177-3AD203B41FA5}">
                      <a16:colId xmlns:a16="http://schemas.microsoft.com/office/drawing/2014/main" xmlns="" val="20002"/>
                    </a:ext>
                  </a:extLst>
                </a:gridCol>
                <a:gridCol w="1800146">
                  <a:extLst>
                    <a:ext uri="{9D8B030D-6E8A-4147-A177-3AD203B41FA5}">
                      <a16:colId xmlns:a16="http://schemas.microsoft.com/office/drawing/2014/main" xmlns="" val="20003"/>
                    </a:ext>
                  </a:extLst>
                </a:gridCol>
              </a:tblGrid>
              <a:tr h="278643">
                <a:tc gridSpan="4">
                  <a:txBody>
                    <a:bodyPr/>
                    <a:lstStyle/>
                    <a:p>
                      <a:pPr>
                        <a:spcAft>
                          <a:spcPts val="0"/>
                        </a:spcAft>
                      </a:pPr>
                      <a:r>
                        <a:rPr lang="en-US" sz="1400">
                          <a:effectLst/>
                        </a:rPr>
                        <a:t>South Africa’s exports of TRQ product to EU and UK’s relative importance (2017)</a:t>
                      </a:r>
                      <a:endParaRPr lang="en-US" sz="1400">
                        <a:effectLst/>
                        <a:latin typeface="Times New Roman" charset="0"/>
                        <a:ea typeface="Calibri"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78643">
                <a:tc rowSpan="2">
                  <a:txBody>
                    <a:bodyPr/>
                    <a:lstStyle/>
                    <a:p>
                      <a:pPr>
                        <a:spcAft>
                          <a:spcPts val="0"/>
                        </a:spcAft>
                      </a:pPr>
                      <a:r>
                        <a:rPr lang="en-US" sz="1400">
                          <a:effectLst/>
                        </a:rPr>
                        <a:t>Description</a:t>
                      </a:r>
                      <a:endParaRPr lang="en-US" sz="1400">
                        <a:effectLst/>
                        <a:latin typeface="Times New Roman" charset="0"/>
                        <a:ea typeface="Calibri" charset="0"/>
                      </a:endParaRPr>
                    </a:p>
                  </a:txBody>
                  <a:tcPr marL="68580" marR="68580" marT="0" marB="0" anchor="b"/>
                </a:tc>
                <a:tc gridSpan="2">
                  <a:txBody>
                    <a:bodyPr/>
                    <a:lstStyle/>
                    <a:p>
                      <a:pPr>
                        <a:spcAft>
                          <a:spcPts val="0"/>
                        </a:spcAft>
                      </a:pPr>
                      <a:r>
                        <a:rPr lang="en-US" sz="1400">
                          <a:effectLst/>
                        </a:rPr>
                        <a:t>2017 (US$ 000)</a:t>
                      </a:r>
                      <a:endParaRPr lang="en-US" sz="1400">
                        <a:effectLst/>
                        <a:latin typeface="Times New Roman" charset="0"/>
                        <a:ea typeface="Calibri" charset="0"/>
                      </a:endParaRPr>
                    </a:p>
                  </a:txBody>
                  <a:tcPr marL="68580" marR="68580" marT="0" marB="0" anchor="b"/>
                </a:tc>
                <a:tc hMerge="1">
                  <a:txBody>
                    <a:bodyPr/>
                    <a:lstStyle/>
                    <a:p>
                      <a:endParaRPr lang="en-US"/>
                    </a:p>
                  </a:txBody>
                  <a:tcPr/>
                </a:tc>
                <a:tc rowSpan="2">
                  <a:txBody>
                    <a:bodyPr/>
                    <a:lstStyle/>
                    <a:p>
                      <a:pPr>
                        <a:spcAft>
                          <a:spcPts val="0"/>
                        </a:spcAft>
                      </a:pPr>
                      <a:r>
                        <a:rPr lang="en-US" sz="1400">
                          <a:effectLst/>
                        </a:rPr>
                        <a:t>UK %share - EU total</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01"/>
                  </a:ext>
                </a:extLst>
              </a:tr>
              <a:tr h="278643">
                <a:tc vMerge="1">
                  <a:txBody>
                    <a:bodyPr/>
                    <a:lstStyle/>
                    <a:p>
                      <a:endParaRPr lang="en-US"/>
                    </a:p>
                  </a:txBody>
                  <a:tcPr/>
                </a:tc>
                <a:tc>
                  <a:txBody>
                    <a:bodyPr/>
                    <a:lstStyle/>
                    <a:p>
                      <a:pPr>
                        <a:spcAft>
                          <a:spcPts val="0"/>
                        </a:spcAft>
                      </a:pPr>
                      <a:r>
                        <a:rPr lang="en-US" sz="1400">
                          <a:effectLst/>
                        </a:rPr>
                        <a:t>EU total</a:t>
                      </a:r>
                      <a:endParaRPr lang="en-US" sz="1400">
                        <a:effectLst/>
                        <a:latin typeface="Times New Roman" charset="0"/>
                        <a:ea typeface="Calibri" charset="0"/>
                      </a:endParaRPr>
                    </a:p>
                  </a:txBody>
                  <a:tcPr marL="68580" marR="68580" marT="0" marB="0" anchor="b"/>
                </a:tc>
                <a:tc>
                  <a:txBody>
                    <a:bodyPr/>
                    <a:lstStyle/>
                    <a:p>
                      <a:pPr>
                        <a:spcAft>
                          <a:spcPts val="0"/>
                        </a:spcAft>
                      </a:pPr>
                      <a:r>
                        <a:rPr lang="en-US" sz="1400">
                          <a:effectLst/>
                        </a:rPr>
                        <a:t>UK </a:t>
                      </a:r>
                      <a:endParaRPr lang="en-US" sz="1400">
                        <a:effectLst/>
                        <a:latin typeface="Times New Roman" charset="0"/>
                        <a:ea typeface="Calibri" charset="0"/>
                      </a:endParaRPr>
                    </a:p>
                  </a:txBody>
                  <a:tcPr marL="68580" marR="68580" marT="0" marB="0" anchor="b"/>
                </a:tc>
                <a:tc vMerge="1">
                  <a:txBody>
                    <a:bodyPr/>
                    <a:lstStyle/>
                    <a:p>
                      <a:endParaRPr lang="en-US"/>
                    </a:p>
                  </a:txBody>
                  <a:tcPr/>
                </a:tc>
                <a:extLst>
                  <a:ext uri="{0D108BD9-81ED-4DB2-BD59-A6C34878D82A}">
                    <a16:rowId xmlns:a16="http://schemas.microsoft.com/office/drawing/2014/main" xmlns="" val="10002"/>
                  </a:ext>
                </a:extLst>
              </a:tr>
              <a:tr h="278643">
                <a:tc>
                  <a:txBody>
                    <a:bodyPr/>
                    <a:lstStyle/>
                    <a:p>
                      <a:pPr>
                        <a:spcAft>
                          <a:spcPts val="0"/>
                        </a:spcAft>
                      </a:pPr>
                      <a:r>
                        <a:rPr lang="en-US" sz="1400">
                          <a:effectLst/>
                        </a:rPr>
                        <a:t>Total</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486 420</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153 617</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32%</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03"/>
                  </a:ext>
                </a:extLst>
              </a:tr>
              <a:tr h="278643">
                <a:tc>
                  <a:txBody>
                    <a:bodyPr/>
                    <a:lstStyle/>
                    <a:p>
                      <a:pPr>
                        <a:spcAft>
                          <a:spcPts val="0"/>
                        </a:spcAft>
                      </a:pPr>
                      <a:r>
                        <a:rPr lang="en-US" sz="1400">
                          <a:effectLst/>
                        </a:rPr>
                        <a:t>Wine</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387 833</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118 571</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31%</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04"/>
                  </a:ext>
                </a:extLst>
              </a:tr>
              <a:tr h="278643">
                <a:tc>
                  <a:txBody>
                    <a:bodyPr/>
                    <a:lstStyle/>
                    <a:p>
                      <a:pPr>
                        <a:spcAft>
                          <a:spcPts val="0"/>
                        </a:spcAft>
                      </a:pPr>
                      <a:r>
                        <a:rPr lang="en-US" sz="1400">
                          <a:effectLst/>
                        </a:rPr>
                        <a:t>Canned Mixtures of fruit, other than tropical fruit</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18 653</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16 957</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dirty="0">
                          <a:effectLst/>
                        </a:rPr>
                        <a:t>91%</a:t>
                      </a:r>
                      <a:endParaRPr lang="en-US" sz="14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05"/>
                  </a:ext>
                </a:extLst>
              </a:tr>
              <a:tr h="278643">
                <a:tc>
                  <a:txBody>
                    <a:bodyPr/>
                    <a:lstStyle/>
                    <a:p>
                      <a:pPr>
                        <a:spcAft>
                          <a:spcPts val="0"/>
                        </a:spcAft>
                      </a:pPr>
                      <a:r>
                        <a:rPr lang="en-US" sz="1400">
                          <a:effectLst/>
                        </a:rPr>
                        <a:t>Raw Sugar</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47 219</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12 691</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27%</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06"/>
                  </a:ext>
                </a:extLst>
              </a:tr>
              <a:tr h="278643">
                <a:tc>
                  <a:txBody>
                    <a:bodyPr/>
                    <a:lstStyle/>
                    <a:p>
                      <a:pPr>
                        <a:spcAft>
                          <a:spcPts val="0"/>
                        </a:spcAft>
                      </a:pPr>
                      <a:r>
                        <a:rPr lang="en-US" sz="1400">
                          <a:effectLst/>
                        </a:rPr>
                        <a:t>Refined Sugar</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dirty="0">
                          <a:effectLst/>
                        </a:rPr>
                        <a:t>11 428</a:t>
                      </a:r>
                      <a:endParaRPr lang="en-US" sz="1400" dirty="0">
                        <a:effectLst/>
                        <a:latin typeface="Times New Roman" charset="0"/>
                        <a:ea typeface="Calibri" charset="0"/>
                      </a:endParaRPr>
                    </a:p>
                  </a:txBody>
                  <a:tcPr marL="68580" marR="68580" marT="0" marB="0" anchor="b"/>
                </a:tc>
                <a:tc>
                  <a:txBody>
                    <a:bodyPr/>
                    <a:lstStyle/>
                    <a:p>
                      <a:pPr algn="r">
                        <a:spcAft>
                          <a:spcPts val="0"/>
                        </a:spcAft>
                      </a:pPr>
                      <a:r>
                        <a:rPr lang="en-US" sz="1400">
                          <a:effectLst/>
                        </a:rPr>
                        <a:t>3 871</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34%</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07"/>
                  </a:ext>
                </a:extLst>
              </a:tr>
              <a:tr h="278643">
                <a:tc>
                  <a:txBody>
                    <a:bodyPr/>
                    <a:lstStyle/>
                    <a:p>
                      <a:pPr>
                        <a:spcAft>
                          <a:spcPts val="0"/>
                        </a:spcAft>
                      </a:pPr>
                      <a:r>
                        <a:rPr lang="en-US" sz="1400">
                          <a:effectLst/>
                        </a:rPr>
                        <a:t>Canned mixtures of tropical fruit</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3 546</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834</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24%</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08"/>
                  </a:ext>
                </a:extLst>
              </a:tr>
              <a:tr h="278643">
                <a:tc>
                  <a:txBody>
                    <a:bodyPr/>
                    <a:lstStyle/>
                    <a:p>
                      <a:pPr>
                        <a:spcAft>
                          <a:spcPts val="0"/>
                        </a:spcAft>
                      </a:pPr>
                      <a:r>
                        <a:rPr lang="en-US" sz="1400">
                          <a:effectLst/>
                        </a:rPr>
                        <a:t>Frozen orange juice</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4 268</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633</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15%</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09"/>
                  </a:ext>
                </a:extLst>
              </a:tr>
              <a:tr h="278643">
                <a:tc>
                  <a:txBody>
                    <a:bodyPr/>
                    <a:lstStyle/>
                    <a:p>
                      <a:pPr>
                        <a:spcAft>
                          <a:spcPts val="0"/>
                        </a:spcAft>
                      </a:pPr>
                      <a:r>
                        <a:rPr lang="en-US" sz="1400">
                          <a:effectLst/>
                        </a:rPr>
                        <a:t>Butter</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38</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31</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82%</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10"/>
                  </a:ext>
                </a:extLst>
              </a:tr>
              <a:tr h="278643">
                <a:tc>
                  <a:txBody>
                    <a:bodyPr/>
                    <a:lstStyle/>
                    <a:p>
                      <a:pPr>
                        <a:spcAft>
                          <a:spcPts val="0"/>
                        </a:spcAft>
                      </a:pPr>
                      <a:r>
                        <a:rPr lang="en-US" sz="1400">
                          <a:effectLst/>
                        </a:rPr>
                        <a:t>Active yeasts</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740</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20</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3%</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11"/>
                  </a:ext>
                </a:extLst>
              </a:tr>
              <a:tr h="278643">
                <a:tc>
                  <a:txBody>
                    <a:bodyPr/>
                    <a:lstStyle/>
                    <a:p>
                      <a:pPr>
                        <a:spcAft>
                          <a:spcPts val="0"/>
                        </a:spcAft>
                      </a:pPr>
                      <a:r>
                        <a:rPr lang="en-US" sz="1400">
                          <a:effectLst/>
                        </a:rPr>
                        <a:t>Skimmed Powdered Milk</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14</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6</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43%</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12"/>
                  </a:ext>
                </a:extLst>
              </a:tr>
              <a:tr h="278643">
                <a:tc>
                  <a:txBody>
                    <a:bodyPr/>
                    <a:lstStyle/>
                    <a:p>
                      <a:pPr>
                        <a:spcAft>
                          <a:spcPts val="0"/>
                        </a:spcAft>
                      </a:pPr>
                      <a:r>
                        <a:rPr lang="en-US" sz="1400">
                          <a:effectLst/>
                        </a:rPr>
                        <a:t>White crystalline powder</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51</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2</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4%</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13"/>
                  </a:ext>
                </a:extLst>
              </a:tr>
              <a:tr h="278643">
                <a:tc>
                  <a:txBody>
                    <a:bodyPr/>
                    <a:lstStyle/>
                    <a:p>
                      <a:pPr>
                        <a:spcAft>
                          <a:spcPts val="0"/>
                        </a:spcAft>
                      </a:pPr>
                      <a:r>
                        <a:rPr lang="en-US" sz="1400">
                          <a:effectLst/>
                        </a:rPr>
                        <a:t>Frozen Strawberries</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7</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14%</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14"/>
                  </a:ext>
                </a:extLst>
              </a:tr>
              <a:tr h="278643">
                <a:tc>
                  <a:txBody>
                    <a:bodyPr/>
                    <a:lstStyle/>
                    <a:p>
                      <a:pPr>
                        <a:spcAft>
                          <a:spcPts val="0"/>
                        </a:spcAft>
                      </a:pPr>
                      <a:r>
                        <a:rPr lang="en-US" sz="1400">
                          <a:effectLst/>
                        </a:rPr>
                        <a:t>Citrus fruit jams,</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1 463</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0</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0%</a:t>
                      </a:r>
                      <a:endParaRPr lang="en-US" sz="1400">
                        <a:effectLst/>
                        <a:latin typeface="Times New Roman" charset="0"/>
                        <a:ea typeface="Calibri" charset="0"/>
                      </a:endParaRPr>
                    </a:p>
                  </a:txBody>
                  <a:tcPr marL="68580" marR="68580" marT="0" marB="0" anchor="b"/>
                </a:tc>
                <a:extLst>
                  <a:ext uri="{0D108BD9-81ED-4DB2-BD59-A6C34878D82A}">
                    <a16:rowId xmlns:a16="http://schemas.microsoft.com/office/drawing/2014/main" xmlns="" val="10015"/>
                  </a:ext>
                </a:extLst>
              </a:tr>
              <a:tr h="278643">
                <a:tc>
                  <a:txBody>
                    <a:bodyPr/>
                    <a:lstStyle/>
                    <a:p>
                      <a:pPr>
                        <a:spcAft>
                          <a:spcPts val="0"/>
                        </a:spcAft>
                      </a:pPr>
                      <a:r>
                        <a:rPr lang="en-US" sz="1400">
                          <a:effectLst/>
                        </a:rPr>
                        <a:t>Ethanol</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11 174</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a:effectLst/>
                        </a:rPr>
                        <a:t>0</a:t>
                      </a:r>
                      <a:endParaRPr lang="en-US" sz="1400">
                        <a:effectLst/>
                        <a:latin typeface="Times New Roman" charset="0"/>
                        <a:ea typeface="Calibri" charset="0"/>
                      </a:endParaRPr>
                    </a:p>
                  </a:txBody>
                  <a:tcPr marL="68580" marR="68580" marT="0" marB="0" anchor="b"/>
                </a:tc>
                <a:tc>
                  <a:txBody>
                    <a:bodyPr/>
                    <a:lstStyle/>
                    <a:p>
                      <a:pPr algn="r">
                        <a:spcAft>
                          <a:spcPts val="0"/>
                        </a:spcAft>
                      </a:pPr>
                      <a:r>
                        <a:rPr lang="en-US" sz="1400" dirty="0">
                          <a:effectLst/>
                        </a:rPr>
                        <a:t>0%</a:t>
                      </a:r>
                      <a:endParaRPr lang="en-US" sz="14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631039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3177119"/>
              </p:ext>
            </p:extLst>
          </p:nvPr>
        </p:nvGraphicFramePr>
        <p:xfrm>
          <a:off x="323528" y="1196752"/>
          <a:ext cx="8388472" cy="4896544"/>
        </p:xfrm>
        <a:graphic>
          <a:graphicData uri="http://schemas.openxmlformats.org/drawingml/2006/table">
            <a:tbl>
              <a:tblPr firstRow="1" firstCol="1" bandRow="1">
                <a:tableStyleId>{5C22544A-7EE6-4342-B048-85BDC9FD1C3A}</a:tableStyleId>
              </a:tblPr>
              <a:tblGrid>
                <a:gridCol w="1281135">
                  <a:extLst>
                    <a:ext uri="{9D8B030D-6E8A-4147-A177-3AD203B41FA5}">
                      <a16:colId xmlns:a16="http://schemas.microsoft.com/office/drawing/2014/main" xmlns="" val="20000"/>
                    </a:ext>
                  </a:extLst>
                </a:gridCol>
                <a:gridCol w="2493676">
                  <a:extLst>
                    <a:ext uri="{9D8B030D-6E8A-4147-A177-3AD203B41FA5}">
                      <a16:colId xmlns:a16="http://schemas.microsoft.com/office/drawing/2014/main" xmlns="" val="20001"/>
                    </a:ext>
                  </a:extLst>
                </a:gridCol>
                <a:gridCol w="1258271">
                  <a:extLst>
                    <a:ext uri="{9D8B030D-6E8A-4147-A177-3AD203B41FA5}">
                      <a16:colId xmlns:a16="http://schemas.microsoft.com/office/drawing/2014/main" xmlns="" val="20002"/>
                    </a:ext>
                  </a:extLst>
                </a:gridCol>
                <a:gridCol w="1258271">
                  <a:extLst>
                    <a:ext uri="{9D8B030D-6E8A-4147-A177-3AD203B41FA5}">
                      <a16:colId xmlns:a16="http://schemas.microsoft.com/office/drawing/2014/main" xmlns="" val="20003"/>
                    </a:ext>
                  </a:extLst>
                </a:gridCol>
                <a:gridCol w="2097119">
                  <a:extLst>
                    <a:ext uri="{9D8B030D-6E8A-4147-A177-3AD203B41FA5}">
                      <a16:colId xmlns:a16="http://schemas.microsoft.com/office/drawing/2014/main" xmlns="" val="20004"/>
                    </a:ext>
                  </a:extLst>
                </a:gridCol>
              </a:tblGrid>
              <a:tr h="892118">
                <a:tc>
                  <a:txBody>
                    <a:bodyPr/>
                    <a:lstStyle/>
                    <a:p>
                      <a:endParaRPr lang="en-US" sz="2000" dirty="0">
                        <a:effectLst/>
                        <a:latin typeface="Calibri" charset="0"/>
                      </a:endParaRPr>
                    </a:p>
                  </a:txBody>
                  <a:tcPr marL="68580" marR="68580" marT="0" marB="0" anchor="b"/>
                </a:tc>
                <a:tc>
                  <a:txBody>
                    <a:bodyPr/>
                    <a:lstStyle/>
                    <a:p>
                      <a:endParaRPr lang="en-US" sz="2000" dirty="0">
                        <a:effectLst/>
                        <a:latin typeface="Calibri" charset="0"/>
                      </a:endParaRPr>
                    </a:p>
                  </a:txBody>
                  <a:tcPr marL="68580" marR="68580" marT="0" marB="0" anchor="b"/>
                </a:tc>
                <a:tc gridSpan="2">
                  <a:txBody>
                    <a:bodyPr/>
                    <a:lstStyle/>
                    <a:p>
                      <a:pPr marL="0" marR="0">
                        <a:spcBef>
                          <a:spcPts val="0"/>
                        </a:spcBef>
                        <a:spcAft>
                          <a:spcPts val="0"/>
                        </a:spcAft>
                      </a:pPr>
                      <a:r>
                        <a:rPr lang="en-GB" sz="2000" dirty="0">
                          <a:effectLst/>
                        </a:rPr>
                        <a:t>2017 (million litres)</a:t>
                      </a:r>
                      <a:endParaRPr lang="en-US" sz="2000" dirty="0">
                        <a:effectLst/>
                        <a:latin typeface="Times New Roman" charset="0"/>
                        <a:ea typeface="Calibri" charset="0"/>
                      </a:endParaRPr>
                    </a:p>
                  </a:txBody>
                  <a:tcPr marL="68580" marR="68580" marT="0" marB="0" anchor="b"/>
                </a:tc>
                <a:tc hMerge="1">
                  <a:txBody>
                    <a:bodyPr/>
                    <a:lstStyle/>
                    <a:p>
                      <a:endParaRPr lang="en-US"/>
                    </a:p>
                  </a:txBody>
                  <a:tcPr/>
                </a:tc>
                <a:tc>
                  <a:txBody>
                    <a:bodyPr/>
                    <a:lstStyle/>
                    <a:p>
                      <a:endParaRPr lang="en-US" sz="2000">
                        <a:effectLst/>
                        <a:latin typeface="Calibri" charset="0"/>
                      </a:endParaRPr>
                    </a:p>
                  </a:txBody>
                  <a:tcPr marL="68580" marR="68580" marT="0" marB="0" anchor="b"/>
                </a:tc>
                <a:extLst>
                  <a:ext uri="{0D108BD9-81ED-4DB2-BD59-A6C34878D82A}">
                    <a16:rowId xmlns:a16="http://schemas.microsoft.com/office/drawing/2014/main" xmlns="" val="10000"/>
                  </a:ext>
                </a:extLst>
              </a:tr>
              <a:tr h="948417">
                <a:tc>
                  <a:txBody>
                    <a:bodyPr/>
                    <a:lstStyle/>
                    <a:p>
                      <a:pPr marL="0" marR="0">
                        <a:spcBef>
                          <a:spcPts val="0"/>
                        </a:spcBef>
                        <a:spcAft>
                          <a:spcPts val="0"/>
                        </a:spcAft>
                      </a:pPr>
                      <a:r>
                        <a:rPr lang="en-GB" sz="2000" dirty="0">
                          <a:effectLst/>
                        </a:rPr>
                        <a:t>HS code</a:t>
                      </a:r>
                      <a:endParaRPr lang="en-US" sz="2000" dirty="0">
                        <a:effectLst/>
                        <a:latin typeface="Times New Roman" charset="0"/>
                        <a:ea typeface="Calibri" charset="0"/>
                      </a:endParaRPr>
                    </a:p>
                  </a:txBody>
                  <a:tcPr marL="68580" marR="68580" marT="0" marB="0" anchor="b"/>
                </a:tc>
                <a:tc>
                  <a:txBody>
                    <a:bodyPr/>
                    <a:lstStyle/>
                    <a:p>
                      <a:pPr marL="0" marR="0">
                        <a:spcBef>
                          <a:spcPts val="0"/>
                        </a:spcBef>
                        <a:spcAft>
                          <a:spcPts val="0"/>
                        </a:spcAft>
                      </a:pPr>
                      <a:r>
                        <a:rPr lang="en-GB" sz="2000" dirty="0">
                          <a:effectLst/>
                        </a:rPr>
                        <a:t>Description</a:t>
                      </a:r>
                      <a:endParaRPr lang="en-US" sz="2000" dirty="0">
                        <a:effectLst/>
                        <a:latin typeface="Times New Roman" charset="0"/>
                        <a:ea typeface="Calibri" charset="0"/>
                      </a:endParaRPr>
                    </a:p>
                  </a:txBody>
                  <a:tcPr marL="68580" marR="68580" marT="0" marB="0" anchor="b"/>
                </a:tc>
                <a:tc>
                  <a:txBody>
                    <a:bodyPr/>
                    <a:lstStyle/>
                    <a:p>
                      <a:pPr marL="0" marR="0" algn="ctr">
                        <a:spcBef>
                          <a:spcPts val="0"/>
                        </a:spcBef>
                        <a:spcAft>
                          <a:spcPts val="0"/>
                        </a:spcAft>
                      </a:pPr>
                      <a:r>
                        <a:rPr lang="en-GB" sz="2000">
                          <a:effectLst/>
                        </a:rPr>
                        <a:t>EU</a:t>
                      </a:r>
                      <a:endParaRPr lang="en-US" sz="2000">
                        <a:effectLst/>
                        <a:latin typeface="Times New Roman" charset="0"/>
                        <a:ea typeface="Calibri" charset="0"/>
                      </a:endParaRPr>
                    </a:p>
                  </a:txBody>
                  <a:tcPr marL="68580" marR="68580" marT="0" marB="0" anchor="b"/>
                </a:tc>
                <a:tc>
                  <a:txBody>
                    <a:bodyPr/>
                    <a:lstStyle/>
                    <a:p>
                      <a:pPr marL="0" marR="0" algn="ctr">
                        <a:spcBef>
                          <a:spcPts val="0"/>
                        </a:spcBef>
                        <a:spcAft>
                          <a:spcPts val="0"/>
                        </a:spcAft>
                      </a:pPr>
                      <a:r>
                        <a:rPr lang="en-GB" sz="2000" dirty="0">
                          <a:effectLst/>
                        </a:rPr>
                        <a:t>UK</a:t>
                      </a:r>
                      <a:endParaRPr lang="en-US" sz="2000" dirty="0">
                        <a:effectLst/>
                        <a:latin typeface="Times New Roman" charset="0"/>
                        <a:ea typeface="Calibri" charset="0"/>
                      </a:endParaRPr>
                    </a:p>
                  </a:txBody>
                  <a:tcPr marL="68580" marR="68580" marT="0" marB="0" anchor="b"/>
                </a:tc>
                <a:tc>
                  <a:txBody>
                    <a:bodyPr/>
                    <a:lstStyle/>
                    <a:p>
                      <a:pPr marL="0" marR="0" algn="ctr">
                        <a:spcBef>
                          <a:spcPts val="0"/>
                        </a:spcBef>
                        <a:spcAft>
                          <a:spcPts val="0"/>
                        </a:spcAft>
                      </a:pPr>
                      <a:r>
                        <a:rPr lang="en-GB" sz="2000" dirty="0">
                          <a:effectLst/>
                        </a:rPr>
                        <a:t>UK % share of EU</a:t>
                      </a:r>
                      <a:endParaRPr lang="en-US" sz="20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01"/>
                  </a:ext>
                </a:extLst>
              </a:tr>
              <a:tr h="526898">
                <a:tc>
                  <a:txBody>
                    <a:bodyPr/>
                    <a:lstStyle/>
                    <a:p>
                      <a:endParaRPr lang="en-US" sz="2000">
                        <a:effectLst/>
                        <a:latin typeface="Calibri" charset="0"/>
                      </a:endParaRPr>
                    </a:p>
                  </a:txBody>
                  <a:tcPr marL="68580" marR="68580" marT="0" marB="0" anchor="b"/>
                </a:tc>
                <a:tc>
                  <a:txBody>
                    <a:bodyPr/>
                    <a:lstStyle/>
                    <a:p>
                      <a:pPr marL="0" marR="0">
                        <a:spcBef>
                          <a:spcPts val="0"/>
                        </a:spcBef>
                        <a:spcAft>
                          <a:spcPts val="0"/>
                        </a:spcAft>
                      </a:pPr>
                      <a:r>
                        <a:rPr lang="en-GB" sz="2000" dirty="0">
                          <a:effectLst/>
                        </a:rPr>
                        <a:t>Total</a:t>
                      </a:r>
                      <a:endParaRPr lang="en-US" sz="2000" dirty="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216</a:t>
                      </a:r>
                      <a:endParaRPr lang="en-US" sz="2000" dirty="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71</a:t>
                      </a:r>
                      <a:endParaRPr lang="en-US" sz="2000" dirty="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33%</a:t>
                      </a:r>
                      <a:endParaRPr lang="en-US" sz="20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02"/>
                  </a:ext>
                </a:extLst>
              </a:tr>
              <a:tr h="526898">
                <a:tc>
                  <a:txBody>
                    <a:bodyPr/>
                    <a:lstStyle/>
                    <a:p>
                      <a:pPr marL="0" marR="0">
                        <a:spcBef>
                          <a:spcPts val="0"/>
                        </a:spcBef>
                        <a:spcAft>
                          <a:spcPts val="0"/>
                        </a:spcAft>
                      </a:pPr>
                      <a:r>
                        <a:rPr lang="en-GB" sz="2000">
                          <a:effectLst/>
                        </a:rPr>
                        <a:t>'220429</a:t>
                      </a:r>
                      <a:endParaRPr lang="en-US" sz="2000">
                        <a:effectLst/>
                        <a:latin typeface="Times New Roman" charset="0"/>
                        <a:ea typeface="Calibri" charset="0"/>
                      </a:endParaRPr>
                    </a:p>
                  </a:txBody>
                  <a:tcPr marL="68580" marR="68580" marT="0" marB="0" anchor="b"/>
                </a:tc>
                <a:tc>
                  <a:txBody>
                    <a:bodyPr/>
                    <a:lstStyle/>
                    <a:p>
                      <a:pPr marL="0" marR="0">
                        <a:spcBef>
                          <a:spcPts val="0"/>
                        </a:spcBef>
                        <a:spcAft>
                          <a:spcPts val="0"/>
                        </a:spcAft>
                      </a:pPr>
                      <a:r>
                        <a:rPr lang="en-GB" sz="2000">
                          <a:effectLst/>
                        </a:rPr>
                        <a:t>Bulk wine</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a:effectLst/>
                        </a:rPr>
                        <a:t>122</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47</a:t>
                      </a:r>
                      <a:endParaRPr lang="en-US" sz="2000" dirty="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38%</a:t>
                      </a:r>
                      <a:endParaRPr lang="en-US" sz="20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03"/>
                  </a:ext>
                </a:extLst>
              </a:tr>
              <a:tr h="526898">
                <a:tc>
                  <a:txBody>
                    <a:bodyPr/>
                    <a:lstStyle/>
                    <a:p>
                      <a:pPr marL="0" marR="0">
                        <a:spcBef>
                          <a:spcPts val="0"/>
                        </a:spcBef>
                        <a:spcAft>
                          <a:spcPts val="0"/>
                        </a:spcAft>
                      </a:pPr>
                      <a:r>
                        <a:rPr lang="en-GB" sz="2000">
                          <a:effectLst/>
                        </a:rPr>
                        <a:t>'220421</a:t>
                      </a:r>
                      <a:endParaRPr lang="en-US" sz="2000">
                        <a:effectLst/>
                        <a:latin typeface="Times New Roman" charset="0"/>
                        <a:ea typeface="Calibri" charset="0"/>
                      </a:endParaRPr>
                    </a:p>
                  </a:txBody>
                  <a:tcPr marL="68580" marR="68580" marT="0" marB="0" anchor="b"/>
                </a:tc>
                <a:tc>
                  <a:txBody>
                    <a:bodyPr/>
                    <a:lstStyle/>
                    <a:p>
                      <a:pPr marL="0" marR="0">
                        <a:spcBef>
                          <a:spcPts val="0"/>
                        </a:spcBef>
                        <a:spcAft>
                          <a:spcPts val="0"/>
                        </a:spcAft>
                      </a:pPr>
                      <a:r>
                        <a:rPr lang="en-GB" sz="2000">
                          <a:effectLst/>
                        </a:rPr>
                        <a:t>Bottled wine</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a:effectLst/>
                        </a:rPr>
                        <a:t>65</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a:effectLst/>
                        </a:rPr>
                        <a:t>22</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33%</a:t>
                      </a:r>
                      <a:endParaRPr lang="en-US" sz="20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04"/>
                  </a:ext>
                </a:extLst>
              </a:tr>
              <a:tr h="526898">
                <a:tc>
                  <a:txBody>
                    <a:bodyPr/>
                    <a:lstStyle/>
                    <a:p>
                      <a:pPr marL="0" marR="0">
                        <a:spcBef>
                          <a:spcPts val="0"/>
                        </a:spcBef>
                        <a:spcAft>
                          <a:spcPts val="0"/>
                        </a:spcAft>
                      </a:pPr>
                      <a:r>
                        <a:rPr lang="en-GB" sz="2000">
                          <a:effectLst/>
                        </a:rPr>
                        <a:t>'220422</a:t>
                      </a:r>
                      <a:endParaRPr lang="en-US" sz="2000">
                        <a:effectLst/>
                        <a:latin typeface="Times New Roman" charset="0"/>
                        <a:ea typeface="Calibri" charset="0"/>
                      </a:endParaRPr>
                    </a:p>
                  </a:txBody>
                  <a:tcPr marL="68580" marR="68580" marT="0" marB="0" anchor="b"/>
                </a:tc>
                <a:tc>
                  <a:txBody>
                    <a:bodyPr/>
                    <a:lstStyle/>
                    <a:p>
                      <a:pPr marL="0" marR="0">
                        <a:spcBef>
                          <a:spcPts val="0"/>
                        </a:spcBef>
                        <a:spcAft>
                          <a:spcPts val="0"/>
                        </a:spcAft>
                      </a:pPr>
                      <a:r>
                        <a:rPr lang="en-GB" sz="2000">
                          <a:effectLst/>
                        </a:rPr>
                        <a:t>Bag in Box</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a:effectLst/>
                        </a:rPr>
                        <a:t>27</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a:effectLst/>
                        </a:rPr>
                        <a:t>3</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10%</a:t>
                      </a:r>
                      <a:endParaRPr lang="en-US" sz="20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05"/>
                  </a:ext>
                </a:extLst>
              </a:tr>
              <a:tr h="948417">
                <a:tc>
                  <a:txBody>
                    <a:bodyPr/>
                    <a:lstStyle/>
                    <a:p>
                      <a:pPr marL="0" marR="0">
                        <a:spcBef>
                          <a:spcPts val="0"/>
                        </a:spcBef>
                        <a:spcAft>
                          <a:spcPts val="0"/>
                        </a:spcAft>
                      </a:pPr>
                      <a:r>
                        <a:rPr lang="en-GB" sz="2000">
                          <a:effectLst/>
                        </a:rPr>
                        <a:t>'220410</a:t>
                      </a:r>
                      <a:endParaRPr lang="en-US" sz="2000">
                        <a:effectLst/>
                        <a:latin typeface="Times New Roman" charset="0"/>
                        <a:ea typeface="Calibri" charset="0"/>
                      </a:endParaRPr>
                    </a:p>
                  </a:txBody>
                  <a:tcPr marL="68580" marR="68580" marT="0" marB="0" anchor="b"/>
                </a:tc>
                <a:tc>
                  <a:txBody>
                    <a:bodyPr/>
                    <a:lstStyle/>
                    <a:p>
                      <a:pPr marL="0" marR="0">
                        <a:spcBef>
                          <a:spcPts val="0"/>
                        </a:spcBef>
                        <a:spcAft>
                          <a:spcPts val="0"/>
                        </a:spcAft>
                      </a:pPr>
                      <a:r>
                        <a:rPr lang="en-GB" sz="2000">
                          <a:effectLst/>
                        </a:rPr>
                        <a:t>Sparkling wine of fresh grapes</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a:effectLst/>
                        </a:rPr>
                        <a:t>1</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a:effectLst/>
                        </a:rPr>
                        <a:t>1</a:t>
                      </a:r>
                      <a:endParaRPr lang="en-US" sz="2000">
                        <a:effectLst/>
                        <a:latin typeface="Times New Roman" charset="0"/>
                        <a:ea typeface="Calibri" charset="0"/>
                      </a:endParaRPr>
                    </a:p>
                  </a:txBody>
                  <a:tcPr marL="68580" marR="68580" marT="0" marB="0" anchor="b"/>
                </a:tc>
                <a:tc>
                  <a:txBody>
                    <a:bodyPr/>
                    <a:lstStyle/>
                    <a:p>
                      <a:pPr marL="0" marR="0" algn="r">
                        <a:spcBef>
                          <a:spcPts val="0"/>
                        </a:spcBef>
                        <a:spcAft>
                          <a:spcPts val="0"/>
                        </a:spcAft>
                      </a:pPr>
                      <a:r>
                        <a:rPr lang="en-GB" sz="2000" dirty="0">
                          <a:effectLst/>
                        </a:rPr>
                        <a:t>51%</a:t>
                      </a:r>
                      <a:endParaRPr lang="en-US" sz="2000" dirty="0">
                        <a:effectLst/>
                        <a:latin typeface="Times New Roman" charset="0"/>
                        <a:ea typeface="Calibri" charset="0"/>
                      </a:endParaRPr>
                    </a:p>
                  </a:txBody>
                  <a:tcPr marL="68580" marR="68580" marT="0" marB="0" anchor="b"/>
                </a:tc>
                <a:extLst>
                  <a:ext uri="{0D108BD9-81ED-4DB2-BD59-A6C34878D82A}">
                    <a16:rowId xmlns:a16="http://schemas.microsoft.com/office/drawing/2014/main" xmlns="" val="10006"/>
                  </a:ext>
                </a:extLst>
              </a:tr>
            </a:tbl>
          </a:graphicData>
        </a:graphic>
      </p:graphicFrame>
      <p:sp>
        <p:nvSpPr>
          <p:cNvPr id="6" name="Title 5"/>
          <p:cNvSpPr>
            <a:spLocks noGrp="1" noChangeArrowheads="1"/>
          </p:cNvSpPr>
          <p:nvPr>
            <p:ph type="title"/>
          </p:nvPr>
        </p:nvSpPr>
        <p:spPr bwMode="auto">
          <a:xfrm>
            <a:off x="323528" y="204024"/>
            <a:ext cx="83884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990033"/>
                </a:solidFill>
                <a:effectLst/>
                <a:latin typeface="Corbel" charset="0"/>
                <a:ea typeface="Corbel" charset="0"/>
                <a:cs typeface="Corbel" charset="0"/>
              </a:rPr>
              <a:t>Wine exports to the EU and the UK</a:t>
            </a:r>
          </a:p>
        </p:txBody>
      </p:sp>
    </p:spTree>
    <p:extLst>
      <p:ext uri="{BB962C8B-B14F-4D97-AF65-F5344CB8AC3E}">
        <p14:creationId xmlns:p14="http://schemas.microsoft.com/office/powerpoint/2010/main" val="712373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Brexit Options (Source BBC)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1553131"/>
              </p:ext>
            </p:extLst>
          </p:nvPr>
        </p:nvGraphicFramePr>
        <p:xfrm>
          <a:off x="432000" y="1196752"/>
          <a:ext cx="8280001" cy="5230818"/>
        </p:xfrm>
        <a:graphic>
          <a:graphicData uri="http://schemas.openxmlformats.org/drawingml/2006/table">
            <a:tbl>
              <a:tblPr/>
              <a:tblGrid>
                <a:gridCol w="1837009">
                  <a:extLst>
                    <a:ext uri="{9D8B030D-6E8A-4147-A177-3AD203B41FA5}">
                      <a16:colId xmlns:a16="http://schemas.microsoft.com/office/drawing/2014/main" xmlns="" val="20000"/>
                    </a:ext>
                  </a:extLst>
                </a:gridCol>
                <a:gridCol w="1073832">
                  <a:extLst>
                    <a:ext uri="{9D8B030D-6E8A-4147-A177-3AD203B41FA5}">
                      <a16:colId xmlns:a16="http://schemas.microsoft.com/office/drawing/2014/main" xmlns="" val="20001"/>
                    </a:ext>
                  </a:extLst>
                </a:gridCol>
                <a:gridCol w="1073832">
                  <a:extLst>
                    <a:ext uri="{9D8B030D-6E8A-4147-A177-3AD203B41FA5}">
                      <a16:colId xmlns:a16="http://schemas.microsoft.com/office/drawing/2014/main" xmlns="" val="20002"/>
                    </a:ext>
                  </a:extLst>
                </a:gridCol>
                <a:gridCol w="1073832">
                  <a:extLst>
                    <a:ext uri="{9D8B030D-6E8A-4147-A177-3AD203B41FA5}">
                      <a16:colId xmlns:a16="http://schemas.microsoft.com/office/drawing/2014/main" xmlns="" val="20003"/>
                    </a:ext>
                  </a:extLst>
                </a:gridCol>
                <a:gridCol w="1073832">
                  <a:extLst>
                    <a:ext uri="{9D8B030D-6E8A-4147-A177-3AD203B41FA5}">
                      <a16:colId xmlns:a16="http://schemas.microsoft.com/office/drawing/2014/main" xmlns="" val="20004"/>
                    </a:ext>
                  </a:extLst>
                </a:gridCol>
                <a:gridCol w="1073832">
                  <a:extLst>
                    <a:ext uri="{9D8B030D-6E8A-4147-A177-3AD203B41FA5}">
                      <a16:colId xmlns:a16="http://schemas.microsoft.com/office/drawing/2014/main" xmlns="" val="20005"/>
                    </a:ext>
                  </a:extLst>
                </a:gridCol>
                <a:gridCol w="1073832">
                  <a:extLst>
                    <a:ext uri="{9D8B030D-6E8A-4147-A177-3AD203B41FA5}">
                      <a16:colId xmlns:a16="http://schemas.microsoft.com/office/drawing/2014/main" xmlns="" val="20006"/>
                    </a:ext>
                  </a:extLst>
                </a:gridCol>
              </a:tblGrid>
              <a:tr h="268618">
                <a:tc gridSpan="7">
                  <a:txBody>
                    <a:bodyPr/>
                    <a:lstStyle/>
                    <a:p>
                      <a:pPr algn="l" fontAlgn="base"/>
                      <a:r>
                        <a:rPr lang="en-US" sz="1200" b="0" i="0">
                          <a:solidFill>
                            <a:srgbClr val="FFFFFF"/>
                          </a:solidFill>
                          <a:effectLst/>
                          <a:latin typeface="Calibri Light" charset="0"/>
                          <a:ea typeface="Calibri Light" charset="0"/>
                          <a:cs typeface="Calibri Light" charset="0"/>
                        </a:rPr>
                        <a:t>Alternative Brexit models</a:t>
                      </a:r>
                    </a:p>
                  </a:txBody>
                  <a:tcPr marL="16984" marR="16984" marT="16984" marB="16984" anchor="ctr">
                    <a:lnL>
                      <a:noFill/>
                    </a:lnL>
                    <a:lnR>
                      <a:noFill/>
                    </a:lnR>
                    <a:lnT>
                      <a:noFill/>
                    </a:lnT>
                    <a:lnB>
                      <a:noFill/>
                    </a:lnB>
                    <a:solidFill>
                      <a:srgbClr val="505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0501">
                <a:tc>
                  <a:txBody>
                    <a:bodyPr/>
                    <a:lstStyle/>
                    <a:p>
                      <a:pPr algn="l" fontAlgn="base"/>
                      <a:endParaRPr lang="en-US" sz="1200" b="0" i="0" dirty="0">
                        <a:solidFill>
                          <a:srgbClr val="FFFFFF"/>
                        </a:solidFill>
                        <a:effectLst/>
                        <a:latin typeface="Calibri Light" charset="0"/>
                        <a:ea typeface="Calibri Light" charset="0"/>
                        <a:cs typeface="Calibri Light" charset="0"/>
                      </a:endParaRPr>
                    </a:p>
                  </a:txBody>
                  <a:tcPr marL="16984" marR="16984" marT="16984" marB="16984" anchor="ctr">
                    <a:lnL>
                      <a:noFill/>
                    </a:lnL>
                    <a:lnR>
                      <a:noFill/>
                    </a:lnR>
                    <a:lnT>
                      <a:noFill/>
                    </a:lnT>
                    <a:lnB>
                      <a:noFill/>
                    </a:lnB>
                    <a:solidFill>
                      <a:srgbClr val="78B200"/>
                    </a:solidFill>
                  </a:tcPr>
                </a:tc>
                <a:tc>
                  <a:txBody>
                    <a:bodyPr/>
                    <a:lstStyle/>
                    <a:p>
                      <a:pPr algn="l" fontAlgn="base"/>
                      <a:r>
                        <a:rPr lang="en-US" sz="1200" b="0" i="0">
                          <a:solidFill>
                            <a:srgbClr val="FFFFFF"/>
                          </a:solidFill>
                          <a:effectLst/>
                          <a:latin typeface="Calibri Light" charset="0"/>
                          <a:ea typeface="Calibri Light" charset="0"/>
                          <a:cs typeface="Calibri Light" charset="0"/>
                        </a:rPr>
                        <a:t>EU membership</a:t>
                      </a:r>
                    </a:p>
                  </a:txBody>
                  <a:tcPr marL="16984" marR="16984" marT="16984" marB="16984" anchor="ctr">
                    <a:lnL>
                      <a:noFill/>
                    </a:lnL>
                    <a:lnR>
                      <a:noFill/>
                    </a:lnR>
                    <a:lnT>
                      <a:noFill/>
                    </a:lnT>
                    <a:lnB>
                      <a:noFill/>
                    </a:lnB>
                    <a:solidFill>
                      <a:srgbClr val="78B200"/>
                    </a:solidFill>
                  </a:tcPr>
                </a:tc>
                <a:tc>
                  <a:txBody>
                    <a:bodyPr/>
                    <a:lstStyle/>
                    <a:p>
                      <a:pPr algn="l" fontAlgn="base"/>
                      <a:r>
                        <a:rPr lang="en-US" sz="1200" b="0" i="0">
                          <a:solidFill>
                            <a:srgbClr val="FFFFFF"/>
                          </a:solidFill>
                          <a:effectLst/>
                          <a:latin typeface="Calibri Light" charset="0"/>
                          <a:ea typeface="Calibri Light" charset="0"/>
                          <a:cs typeface="Calibri Light" charset="0"/>
                        </a:rPr>
                        <a:t>Norway</a:t>
                      </a:r>
                    </a:p>
                  </a:txBody>
                  <a:tcPr marL="16984" marR="16984" marT="16984" marB="16984" anchor="ctr">
                    <a:lnL>
                      <a:noFill/>
                    </a:lnL>
                    <a:lnR>
                      <a:noFill/>
                    </a:lnR>
                    <a:lnT>
                      <a:noFill/>
                    </a:lnT>
                    <a:lnB>
                      <a:noFill/>
                    </a:lnB>
                    <a:solidFill>
                      <a:srgbClr val="78B200"/>
                    </a:solidFill>
                  </a:tcPr>
                </a:tc>
                <a:tc>
                  <a:txBody>
                    <a:bodyPr/>
                    <a:lstStyle/>
                    <a:p>
                      <a:pPr algn="l" fontAlgn="base"/>
                      <a:r>
                        <a:rPr lang="en-US" sz="1200" b="0" i="0">
                          <a:solidFill>
                            <a:srgbClr val="FFFFFF"/>
                          </a:solidFill>
                          <a:effectLst/>
                          <a:latin typeface="Calibri Light" charset="0"/>
                          <a:ea typeface="Calibri Light" charset="0"/>
                          <a:cs typeface="Calibri Light" charset="0"/>
                        </a:rPr>
                        <a:t>Switzerland</a:t>
                      </a:r>
                    </a:p>
                  </a:txBody>
                  <a:tcPr marL="16984" marR="16984" marT="16984" marB="16984" anchor="ctr">
                    <a:lnL>
                      <a:noFill/>
                    </a:lnL>
                    <a:lnR>
                      <a:noFill/>
                    </a:lnR>
                    <a:lnT>
                      <a:noFill/>
                    </a:lnT>
                    <a:lnB>
                      <a:noFill/>
                    </a:lnB>
                    <a:solidFill>
                      <a:srgbClr val="78B200"/>
                    </a:solidFill>
                  </a:tcPr>
                </a:tc>
                <a:tc>
                  <a:txBody>
                    <a:bodyPr/>
                    <a:lstStyle/>
                    <a:p>
                      <a:pPr algn="l" fontAlgn="base"/>
                      <a:r>
                        <a:rPr lang="en-US" sz="1200" b="0" i="0">
                          <a:solidFill>
                            <a:srgbClr val="FFFFFF"/>
                          </a:solidFill>
                          <a:effectLst/>
                          <a:latin typeface="Calibri Light" charset="0"/>
                          <a:ea typeface="Calibri Light" charset="0"/>
                          <a:cs typeface="Calibri Light" charset="0"/>
                        </a:rPr>
                        <a:t>Canada</a:t>
                      </a:r>
                    </a:p>
                  </a:txBody>
                  <a:tcPr marL="16984" marR="16984" marT="16984" marB="16984" anchor="ctr">
                    <a:lnL>
                      <a:noFill/>
                    </a:lnL>
                    <a:lnR>
                      <a:noFill/>
                    </a:lnR>
                    <a:lnT>
                      <a:noFill/>
                    </a:lnT>
                    <a:lnB>
                      <a:noFill/>
                    </a:lnB>
                    <a:solidFill>
                      <a:srgbClr val="78B200"/>
                    </a:solidFill>
                  </a:tcPr>
                </a:tc>
                <a:tc>
                  <a:txBody>
                    <a:bodyPr/>
                    <a:lstStyle/>
                    <a:p>
                      <a:pPr algn="l" fontAlgn="base"/>
                      <a:r>
                        <a:rPr lang="en-US" sz="1200" b="0" i="0">
                          <a:solidFill>
                            <a:srgbClr val="FFFFFF"/>
                          </a:solidFill>
                          <a:effectLst/>
                          <a:latin typeface="Calibri Light" charset="0"/>
                          <a:ea typeface="Calibri Light" charset="0"/>
                          <a:cs typeface="Calibri Light" charset="0"/>
                        </a:rPr>
                        <a:t>Turkey</a:t>
                      </a:r>
                    </a:p>
                  </a:txBody>
                  <a:tcPr marL="16984" marR="16984" marT="16984" marB="16984" anchor="ctr">
                    <a:lnL>
                      <a:noFill/>
                    </a:lnL>
                    <a:lnR>
                      <a:noFill/>
                    </a:lnR>
                    <a:lnT>
                      <a:noFill/>
                    </a:lnT>
                    <a:lnB>
                      <a:noFill/>
                    </a:lnB>
                    <a:solidFill>
                      <a:srgbClr val="78B200"/>
                    </a:solidFill>
                  </a:tcPr>
                </a:tc>
                <a:tc>
                  <a:txBody>
                    <a:bodyPr/>
                    <a:lstStyle/>
                    <a:p>
                      <a:pPr algn="l" fontAlgn="base"/>
                      <a:r>
                        <a:rPr lang="en-US" sz="1200" b="0" i="0">
                          <a:solidFill>
                            <a:srgbClr val="FFFFFF"/>
                          </a:solidFill>
                          <a:effectLst/>
                          <a:latin typeface="Calibri Light" charset="0"/>
                          <a:ea typeface="Calibri Light" charset="0"/>
                          <a:cs typeface="Calibri Light" charset="0"/>
                        </a:rPr>
                        <a:t>WTO</a:t>
                      </a:r>
                    </a:p>
                  </a:txBody>
                  <a:tcPr marL="16984" marR="16984" marT="16984" marB="16984" anchor="ctr">
                    <a:lnL>
                      <a:noFill/>
                    </a:lnL>
                    <a:lnR>
                      <a:noFill/>
                    </a:lnR>
                    <a:lnT>
                      <a:noFill/>
                    </a:lnT>
                    <a:lnB>
                      <a:noFill/>
                    </a:lnB>
                    <a:solidFill>
                      <a:srgbClr val="78B200"/>
                    </a:solidFill>
                  </a:tcPr>
                </a:tc>
                <a:extLst>
                  <a:ext uri="{0D108BD9-81ED-4DB2-BD59-A6C34878D82A}">
                    <a16:rowId xmlns:a16="http://schemas.microsoft.com/office/drawing/2014/main" xmlns="" val="10001"/>
                  </a:ext>
                </a:extLst>
              </a:tr>
              <a:tr h="782965">
                <a:tc>
                  <a:txBody>
                    <a:bodyPr/>
                    <a:lstStyle/>
                    <a:p>
                      <a:pPr fontAlgn="base"/>
                      <a:r>
                        <a:rPr lang="en-US" sz="1200" b="0" i="0">
                          <a:effectLst/>
                          <a:latin typeface="Calibri Light" charset="0"/>
                          <a:ea typeface="Calibri Light" charset="0"/>
                          <a:cs typeface="Calibri Light" charset="0"/>
                        </a:rPr>
                        <a:t>Single market member?</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Full</a:t>
                      </a:r>
                    </a:p>
                  </a:txBody>
                  <a:tcPr marL="16984" marR="16984" marT="16984" marB="16984" anchor="ctr">
                    <a:lnL>
                      <a:noFill/>
                    </a:lnL>
                    <a:lnR>
                      <a:noFill/>
                    </a:lnR>
                    <a:lnT>
                      <a:noFill/>
                    </a:lnT>
                    <a:lnB>
                      <a:noFill/>
                    </a:lnB>
                  </a:tcPr>
                </a:tc>
                <a:tc>
                  <a:txBody>
                    <a:bodyPr/>
                    <a:lstStyle/>
                    <a:p>
                      <a:pPr fontAlgn="base"/>
                      <a:r>
                        <a:rPr lang="en-US" sz="1200" b="0" i="0" dirty="0">
                          <a:effectLst/>
                          <a:latin typeface="Calibri Light" charset="0"/>
                          <a:ea typeface="Calibri Light" charset="0"/>
                          <a:cs typeface="Calibri Light" charset="0"/>
                        </a:rPr>
                        <a:t>Full</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Partial</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extLst>
                  <a:ext uri="{0D108BD9-81ED-4DB2-BD59-A6C34878D82A}">
                    <a16:rowId xmlns:a16="http://schemas.microsoft.com/office/drawing/2014/main" xmlns="" val="10002"/>
                  </a:ext>
                </a:extLst>
              </a:tr>
              <a:tr h="1101661">
                <a:tc>
                  <a:txBody>
                    <a:bodyPr/>
                    <a:lstStyle/>
                    <a:p>
                      <a:pPr fontAlgn="base"/>
                      <a:r>
                        <a:rPr lang="en-US" sz="1200" b="0" i="0">
                          <a:effectLst/>
                          <a:latin typeface="Calibri Light" charset="0"/>
                          <a:ea typeface="Calibri Light" charset="0"/>
                          <a:cs typeface="Calibri Light" charset="0"/>
                        </a:rPr>
                        <a:t>Tariffs?</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None</a:t>
                      </a:r>
                    </a:p>
                  </a:txBody>
                  <a:tcPr marL="16984" marR="16984" marT="16984" marB="16984" anchor="ctr">
                    <a:lnL>
                      <a:noFill/>
                    </a:lnL>
                    <a:lnR>
                      <a:noFill/>
                    </a:lnR>
                    <a:lnT>
                      <a:noFill/>
                    </a:lnT>
                    <a:lnB>
                      <a:noFill/>
                    </a:lnB>
                    <a:solidFill>
                      <a:srgbClr val="EDEDED"/>
                    </a:solidFill>
                  </a:tcPr>
                </a:tc>
                <a:tc>
                  <a:txBody>
                    <a:bodyPr/>
                    <a:lstStyle/>
                    <a:p>
                      <a:pPr fontAlgn="base"/>
                      <a:r>
                        <a:rPr lang="en-US" sz="1200" b="0" i="0" dirty="0">
                          <a:effectLst/>
                          <a:latin typeface="Calibri Light" charset="0"/>
                          <a:ea typeface="Calibri Light" charset="0"/>
                          <a:cs typeface="Calibri Light" charset="0"/>
                        </a:rPr>
                        <a:t>None (except</a:t>
                      </a:r>
                      <a:r>
                        <a:rPr lang="en-US" sz="1200" b="0" i="0" baseline="0" dirty="0">
                          <a:effectLst/>
                          <a:latin typeface="Calibri Light" charset="0"/>
                          <a:ea typeface="Calibri Light" charset="0"/>
                          <a:cs typeface="Calibri Light" charset="0"/>
                        </a:rPr>
                        <a:t> farm products and fish)</a:t>
                      </a:r>
                      <a:endParaRPr lang="en-US" sz="1200" b="0" i="0" dirty="0">
                        <a:effectLst/>
                        <a:latin typeface="Calibri Light" charset="0"/>
                        <a:ea typeface="Calibri Light" charset="0"/>
                        <a:cs typeface="Calibri Light" charset="0"/>
                      </a:endParaRP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None</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Reduced tariffs through free trade deal</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None on industrial goods</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solidFill>
                      <a:srgbClr val="EDEDED"/>
                    </a:solidFill>
                  </a:tcPr>
                </a:tc>
                <a:extLst>
                  <a:ext uri="{0D108BD9-81ED-4DB2-BD59-A6C34878D82A}">
                    <a16:rowId xmlns:a16="http://schemas.microsoft.com/office/drawing/2014/main" xmlns="" val="10003"/>
                  </a:ext>
                </a:extLst>
              </a:tr>
              <a:tr h="676734">
                <a:tc>
                  <a:txBody>
                    <a:bodyPr/>
                    <a:lstStyle/>
                    <a:p>
                      <a:pPr fontAlgn="base"/>
                      <a:r>
                        <a:rPr lang="en-US" sz="1200" b="0" i="0">
                          <a:effectLst/>
                          <a:latin typeface="Calibri Light" charset="0"/>
                          <a:ea typeface="Calibri Light" charset="0"/>
                          <a:cs typeface="Calibri Light" charset="0"/>
                        </a:rPr>
                        <a:t>Accept free movement?</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extLst>
                  <a:ext uri="{0D108BD9-81ED-4DB2-BD59-A6C34878D82A}">
                    <a16:rowId xmlns:a16="http://schemas.microsoft.com/office/drawing/2014/main" xmlns="" val="10004"/>
                  </a:ext>
                </a:extLst>
              </a:tr>
              <a:tr h="676734">
                <a:tc>
                  <a:txBody>
                    <a:bodyPr/>
                    <a:lstStyle/>
                    <a:p>
                      <a:pPr fontAlgn="base"/>
                      <a:r>
                        <a:rPr lang="en-US" sz="1200" b="0" i="0">
                          <a:effectLst/>
                          <a:latin typeface="Calibri Light" charset="0"/>
                          <a:ea typeface="Calibri Light" charset="0"/>
                          <a:cs typeface="Calibri Light" charset="0"/>
                        </a:rPr>
                        <a:t>In the customs union</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solidFill>
                      <a:srgbClr val="EDEDED"/>
                    </a:solidFill>
                  </a:tcPr>
                </a:tc>
                <a:tc>
                  <a:txBody>
                    <a:bodyPr/>
                    <a:lstStyle/>
                    <a:p>
                      <a:pPr fontAlgn="base"/>
                      <a:r>
                        <a:rPr lang="en-US" sz="1200" b="0" i="0" dirty="0">
                          <a:effectLst/>
                          <a:latin typeface="Calibri Light" charset="0"/>
                          <a:ea typeface="Calibri Light" charset="0"/>
                          <a:cs typeface="Calibri Light" charset="0"/>
                        </a:rPr>
                        <a:t>No</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solidFill>
                      <a:srgbClr val="EDEDED"/>
                    </a:solidFill>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solidFill>
                      <a:srgbClr val="EDEDED"/>
                    </a:solidFill>
                  </a:tcPr>
                </a:tc>
                <a:extLst>
                  <a:ext uri="{0D108BD9-81ED-4DB2-BD59-A6C34878D82A}">
                    <a16:rowId xmlns:a16="http://schemas.microsoft.com/office/drawing/2014/main" xmlns="" val="10005"/>
                  </a:ext>
                </a:extLst>
              </a:tr>
              <a:tr h="889196">
                <a:tc>
                  <a:txBody>
                    <a:bodyPr/>
                    <a:lstStyle/>
                    <a:p>
                      <a:pPr fontAlgn="base"/>
                      <a:r>
                        <a:rPr lang="en-US" sz="1200" b="0" i="0">
                          <a:effectLst/>
                          <a:latin typeface="Calibri Light" charset="0"/>
                          <a:ea typeface="Calibri Light" charset="0"/>
                          <a:cs typeface="Calibri Light" charset="0"/>
                        </a:rPr>
                        <a:t>Makes EU budget contributions</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Yes</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Yes (but smaller than Norway)</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tc>
                  <a:txBody>
                    <a:bodyPr/>
                    <a:lstStyle/>
                    <a:p>
                      <a:pPr fontAlgn="base"/>
                      <a:r>
                        <a:rPr lang="en-US" sz="1200" b="0" i="0">
                          <a:effectLst/>
                          <a:latin typeface="Calibri Light" charset="0"/>
                          <a:ea typeface="Calibri Light" charset="0"/>
                          <a:cs typeface="Calibri Light" charset="0"/>
                        </a:rPr>
                        <a:t>No</a:t>
                      </a:r>
                    </a:p>
                  </a:txBody>
                  <a:tcPr marL="16984" marR="16984" marT="16984" marB="16984" anchor="ctr">
                    <a:lnL>
                      <a:noFill/>
                    </a:lnL>
                    <a:lnR>
                      <a:noFill/>
                    </a:lnR>
                    <a:lnT>
                      <a:noFill/>
                    </a:lnT>
                    <a:lnB>
                      <a:noFill/>
                    </a:lnB>
                  </a:tcPr>
                </a:tc>
                <a:extLst>
                  <a:ext uri="{0D108BD9-81ED-4DB2-BD59-A6C34878D82A}">
                    <a16:rowId xmlns:a16="http://schemas.microsoft.com/office/drawing/2014/main" xmlns="" val="10006"/>
                  </a:ext>
                </a:extLst>
              </a:tr>
              <a:tr h="264409">
                <a:tc>
                  <a:txBody>
                    <a:bodyPr/>
                    <a:lstStyle/>
                    <a:p>
                      <a:endParaRPr lang="en-US" sz="1200" b="0" i="0">
                        <a:latin typeface="Calibri Light" charset="0"/>
                        <a:ea typeface="Calibri Light" charset="0"/>
                        <a:cs typeface="Calibri Light" charset="0"/>
                      </a:endParaRPr>
                    </a:p>
                  </a:txBody>
                  <a:tcPr marL="30571" marR="30571" marT="15285" marB="15285">
                    <a:lnT>
                      <a:noFill/>
                    </a:lnT>
                  </a:tcPr>
                </a:tc>
                <a:tc>
                  <a:txBody>
                    <a:bodyPr/>
                    <a:lstStyle/>
                    <a:p>
                      <a:endParaRPr lang="en-US" sz="1200" b="0" i="0">
                        <a:latin typeface="Calibri Light" charset="0"/>
                        <a:ea typeface="Calibri Light" charset="0"/>
                        <a:cs typeface="Calibri Light" charset="0"/>
                      </a:endParaRPr>
                    </a:p>
                  </a:txBody>
                  <a:tcPr marL="30571" marR="30571" marT="15285" marB="15285">
                    <a:lnT>
                      <a:noFill/>
                    </a:lnT>
                  </a:tcPr>
                </a:tc>
                <a:tc>
                  <a:txBody>
                    <a:bodyPr/>
                    <a:lstStyle/>
                    <a:p>
                      <a:endParaRPr lang="en-US" sz="1200" b="0" i="0">
                        <a:latin typeface="Calibri Light" charset="0"/>
                        <a:ea typeface="Calibri Light" charset="0"/>
                        <a:cs typeface="Calibri Light" charset="0"/>
                      </a:endParaRPr>
                    </a:p>
                  </a:txBody>
                  <a:tcPr marL="30571" marR="30571" marT="15285" marB="15285">
                    <a:lnT>
                      <a:noFill/>
                    </a:lnT>
                  </a:tcPr>
                </a:tc>
                <a:tc>
                  <a:txBody>
                    <a:bodyPr/>
                    <a:lstStyle/>
                    <a:p>
                      <a:endParaRPr lang="en-US" sz="1200" b="0" i="0">
                        <a:latin typeface="Calibri Light" charset="0"/>
                        <a:ea typeface="Calibri Light" charset="0"/>
                        <a:cs typeface="Calibri Light" charset="0"/>
                      </a:endParaRPr>
                    </a:p>
                  </a:txBody>
                  <a:tcPr marL="30571" marR="30571" marT="15285" marB="15285">
                    <a:lnT>
                      <a:noFill/>
                    </a:lnT>
                  </a:tcPr>
                </a:tc>
                <a:tc>
                  <a:txBody>
                    <a:bodyPr/>
                    <a:lstStyle/>
                    <a:p>
                      <a:endParaRPr lang="en-US" sz="1200" b="0" i="0">
                        <a:latin typeface="Calibri Light" charset="0"/>
                        <a:ea typeface="Calibri Light" charset="0"/>
                        <a:cs typeface="Calibri Light" charset="0"/>
                      </a:endParaRPr>
                    </a:p>
                  </a:txBody>
                  <a:tcPr marL="30571" marR="30571" marT="15285" marB="15285">
                    <a:lnT>
                      <a:noFill/>
                    </a:lnT>
                  </a:tcPr>
                </a:tc>
                <a:tc>
                  <a:txBody>
                    <a:bodyPr/>
                    <a:lstStyle/>
                    <a:p>
                      <a:endParaRPr lang="en-US" sz="1200" b="0" i="0">
                        <a:latin typeface="Calibri Light" charset="0"/>
                        <a:ea typeface="Calibri Light" charset="0"/>
                        <a:cs typeface="Calibri Light" charset="0"/>
                      </a:endParaRPr>
                    </a:p>
                  </a:txBody>
                  <a:tcPr marL="30571" marR="30571" marT="15285" marB="15285">
                    <a:lnT>
                      <a:noFill/>
                    </a:lnT>
                  </a:tcPr>
                </a:tc>
                <a:tc>
                  <a:txBody>
                    <a:bodyPr/>
                    <a:lstStyle/>
                    <a:p>
                      <a:endParaRPr lang="en-US" sz="1200" b="0" i="0" dirty="0">
                        <a:latin typeface="Calibri Light" charset="0"/>
                        <a:ea typeface="Calibri Light" charset="0"/>
                        <a:cs typeface="Calibri Light" charset="0"/>
                      </a:endParaRPr>
                    </a:p>
                  </a:txBody>
                  <a:tcPr marL="30571" marR="30571" marT="15285" marB="15285">
                    <a:lnT>
                      <a:noFill/>
                    </a:lnT>
                  </a:tcPr>
                </a:tc>
                <a:extLst>
                  <a:ext uri="{0D108BD9-81ED-4DB2-BD59-A6C34878D82A}">
                    <a16:rowId xmlns:a16="http://schemas.microsoft.com/office/drawing/2014/main" xmlns="" val="10007"/>
                  </a:ext>
                </a:extLst>
              </a:tr>
            </a:tbl>
          </a:graphicData>
        </a:graphic>
      </p:graphicFrame>
      <p:sp>
        <p:nvSpPr>
          <p:cNvPr id="5" name="Rectangle 1"/>
          <p:cNvSpPr>
            <a:spLocks noChangeArrowheads="1"/>
          </p:cNvSpPr>
          <p:nvPr/>
        </p:nvSpPr>
        <p:spPr bwMode="auto">
          <a:xfrm>
            <a:off x="-24788126" y="-94565"/>
            <a:ext cx="566231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Some other countries already have their own arrangements and these could give an idea of what is to come for the UK.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11136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8712000" cy="5805264"/>
          </a:xfrm>
        </p:spPr>
        <p:txBody>
          <a:bodyPr/>
          <a:lstStyle/>
          <a:p>
            <a:pPr marL="0" indent="0">
              <a:buNone/>
            </a:pPr>
            <a:r>
              <a:rPr lang="en-US" dirty="0"/>
              <a:t>Truck drivers at the Sweden  - Norway border: reminder that a border is a border </a:t>
            </a:r>
          </a:p>
          <a:p>
            <a:pPr marL="0" indent="0">
              <a:buNone/>
            </a:pPr>
            <a:r>
              <a:rPr lang="is-IS" dirty="0"/>
              <a:t>Source: BBC</a:t>
            </a:r>
            <a:endParaRPr lang="en-US" dirty="0"/>
          </a:p>
        </p:txBody>
      </p:sp>
      <p:pic>
        <p:nvPicPr>
          <p:cNvPr id="1026" name="Picture 2" descr="aiting to be processed by the customs ag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40" y="1508877"/>
            <a:ext cx="7604720" cy="427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085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E7FA3-5E0D-9D40-B6F3-8DBA3F4565B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xmlns="" id="{685AC005-6127-7C4A-936F-989BC100130E}"/>
              </a:ext>
            </a:extLst>
          </p:cNvPr>
          <p:cNvSpPr>
            <a:spLocks noGrp="1"/>
          </p:cNvSpPr>
          <p:nvPr>
            <p:ph idx="1"/>
          </p:nvPr>
        </p:nvSpPr>
        <p:spPr>
          <a:xfrm>
            <a:off x="432000" y="1124744"/>
            <a:ext cx="8280000" cy="5472608"/>
          </a:xfrm>
        </p:spPr>
        <p:txBody>
          <a:bodyPr>
            <a:normAutofit fontScale="85000" lnSpcReduction="10000"/>
          </a:bodyPr>
          <a:lstStyle/>
          <a:p>
            <a:r>
              <a:rPr lang="en-US" dirty="0"/>
              <a:t>South Africa’s trade relationship with the EU is very important</a:t>
            </a:r>
          </a:p>
          <a:p>
            <a:r>
              <a:rPr lang="en-US" dirty="0"/>
              <a:t>Some opportunities in the SADC EPA are not used  - demonstrates challenges associated with effective implementation (</a:t>
            </a:r>
            <a:r>
              <a:rPr lang="en-US" dirty="0" err="1"/>
              <a:t>eg</a:t>
            </a:r>
            <a:r>
              <a:rPr lang="en-US" dirty="0"/>
              <a:t> meeting sanitary and </a:t>
            </a:r>
            <a:r>
              <a:rPr lang="en-US" dirty="0" err="1"/>
              <a:t>phyto</a:t>
            </a:r>
            <a:r>
              <a:rPr lang="en-US" dirty="0"/>
              <a:t> sanitary standards – this impacts not only trade with EU, but with other partners too)</a:t>
            </a:r>
          </a:p>
          <a:p>
            <a:r>
              <a:rPr lang="en-US" dirty="0"/>
              <a:t>Brexit may require that some renegotiation of provisions </a:t>
            </a:r>
            <a:r>
              <a:rPr lang="en-US" dirty="0" err="1"/>
              <a:t>eg</a:t>
            </a:r>
            <a:r>
              <a:rPr lang="en-US" dirty="0"/>
              <a:t> on TRQs in the SADC EPA is necessary</a:t>
            </a:r>
          </a:p>
          <a:p>
            <a:endParaRPr lang="en-US" dirty="0"/>
          </a:p>
          <a:p>
            <a:r>
              <a:rPr lang="en-US" dirty="0"/>
              <a:t>NOTE:  Africa is increasingly a priority – politically, as well as a set of export markets (agriculture – </a:t>
            </a:r>
            <a:r>
              <a:rPr lang="en-US" dirty="0" err="1"/>
              <a:t>eg</a:t>
            </a:r>
            <a:r>
              <a:rPr lang="en-US" dirty="0"/>
              <a:t> apples, citrus; manufactures)  - SA is competitive in Africa in manufactures  - this is supported by SA’s services suppliers in Africa  (logistics, financial services, transport, communication, wholesale, retail)</a:t>
            </a:r>
          </a:p>
        </p:txBody>
      </p:sp>
    </p:spTree>
    <p:extLst>
      <p:ext uri="{BB962C8B-B14F-4D97-AF65-F5344CB8AC3E}">
        <p14:creationId xmlns:p14="http://schemas.microsoft.com/office/powerpoint/2010/main" val="114355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1993F-BC4D-3541-836A-76C6BD79F42D}"/>
              </a:ext>
            </a:extLst>
          </p:cNvPr>
          <p:cNvSpPr>
            <a:spLocks noGrp="1"/>
          </p:cNvSpPr>
          <p:nvPr>
            <p:ph type="title"/>
          </p:nvPr>
        </p:nvSpPr>
        <p:spPr/>
        <p:txBody>
          <a:bodyPr/>
          <a:lstStyle/>
          <a:p>
            <a:r>
              <a:rPr lang="en-US" dirty="0"/>
              <a:t>Global trade governance context</a:t>
            </a:r>
          </a:p>
        </p:txBody>
      </p:sp>
      <p:sp>
        <p:nvSpPr>
          <p:cNvPr id="3" name="Content Placeholder 2">
            <a:extLst>
              <a:ext uri="{FF2B5EF4-FFF2-40B4-BE49-F238E27FC236}">
                <a16:creationId xmlns:a16="http://schemas.microsoft.com/office/drawing/2014/main" xmlns="" id="{909F8D47-7268-E54D-B701-99FCC5ADEDB0}"/>
              </a:ext>
            </a:extLst>
          </p:cNvPr>
          <p:cNvSpPr>
            <a:spLocks noGrp="1"/>
          </p:cNvSpPr>
          <p:nvPr>
            <p:ph idx="1"/>
          </p:nvPr>
        </p:nvSpPr>
        <p:spPr>
          <a:xfrm>
            <a:off x="432000" y="1124744"/>
            <a:ext cx="8532488" cy="5544616"/>
          </a:xfrm>
        </p:spPr>
        <p:txBody>
          <a:bodyPr>
            <a:normAutofit fontScale="92500" lnSpcReduction="20000"/>
          </a:bodyPr>
          <a:lstStyle/>
          <a:p>
            <a:r>
              <a:rPr lang="en-US" dirty="0"/>
              <a:t>Impetus for global governance solutions –is weak (very different from the late 1980s, early 1990s, when WTO was established) - Crisis in the WTO?  Who are the champions of the WTO?  WTO and China?</a:t>
            </a:r>
          </a:p>
          <a:p>
            <a:r>
              <a:rPr lang="en-US" dirty="0"/>
              <a:t>Challenge to trade policy paradigm – concerns about distributional issues (who wins and who loses – search for inclusive approaches – </a:t>
            </a:r>
            <a:r>
              <a:rPr lang="en-US" dirty="0" err="1"/>
              <a:t>eg</a:t>
            </a:r>
            <a:r>
              <a:rPr lang="en-US" dirty="0"/>
              <a:t> gender, youth, social and environmental values)</a:t>
            </a:r>
          </a:p>
          <a:p>
            <a:r>
              <a:rPr lang="en-US" dirty="0"/>
              <a:t>United States trade policy – trade wars?</a:t>
            </a:r>
          </a:p>
          <a:p>
            <a:r>
              <a:rPr lang="en-US" dirty="0"/>
              <a:t>Brexit – undoing regional integration</a:t>
            </a:r>
          </a:p>
          <a:p>
            <a:endParaRPr lang="en-US" dirty="0"/>
          </a:p>
          <a:p>
            <a:r>
              <a:rPr lang="en-US" dirty="0"/>
              <a:t>What does this mean for Africa, and for Africa – EU trade relations?  Appraising EPAs and incorporating new approaches (reviews, deepening agreements</a:t>
            </a:r>
            <a:r>
              <a:rPr lang="en-US" b="1" dirty="0"/>
              <a:t>, reference to Africa – EU, US agreements</a:t>
            </a:r>
            <a:r>
              <a:rPr lang="en-US" dirty="0"/>
              <a:t>?)</a:t>
            </a:r>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97184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EA06C-1D41-3048-9CFF-53D24948EF7D}"/>
              </a:ext>
            </a:extLst>
          </p:cNvPr>
          <p:cNvSpPr>
            <a:spLocks noGrp="1"/>
          </p:cNvSpPr>
          <p:nvPr>
            <p:ph type="title"/>
          </p:nvPr>
        </p:nvSpPr>
        <p:spPr/>
        <p:txBody>
          <a:bodyPr/>
          <a:lstStyle/>
          <a:p>
            <a:r>
              <a:rPr lang="en-US" dirty="0"/>
              <a:t>South Africa’s trade policy</a:t>
            </a:r>
          </a:p>
        </p:txBody>
      </p:sp>
      <p:sp>
        <p:nvSpPr>
          <p:cNvPr id="3" name="Content Placeholder 2">
            <a:extLst>
              <a:ext uri="{FF2B5EF4-FFF2-40B4-BE49-F238E27FC236}">
                <a16:creationId xmlns:a16="http://schemas.microsoft.com/office/drawing/2014/main" xmlns="" id="{DAC83345-4FBB-574D-8DC4-57361C2334B9}"/>
              </a:ext>
            </a:extLst>
          </p:cNvPr>
          <p:cNvSpPr>
            <a:spLocks noGrp="1"/>
          </p:cNvSpPr>
          <p:nvPr>
            <p:ph idx="1"/>
          </p:nvPr>
        </p:nvSpPr>
        <p:spPr>
          <a:xfrm>
            <a:off x="432000" y="1124744"/>
            <a:ext cx="8280000" cy="5400600"/>
          </a:xfrm>
        </p:spPr>
        <p:txBody>
          <a:bodyPr>
            <a:normAutofit fontScale="85000" lnSpcReduction="10000"/>
          </a:bodyPr>
          <a:lstStyle/>
          <a:p>
            <a:r>
              <a:rPr lang="en-US" dirty="0"/>
              <a:t>Trade policy is used to support industrial development – strong focus on trade in goods and use of the import tariff to protect domestic industry (no strategy for trade in services yet)</a:t>
            </a:r>
          </a:p>
          <a:p>
            <a:r>
              <a:rPr lang="en-US" dirty="0"/>
              <a:t>In short: mercantilist trade policy (does not want an increase in import competition)</a:t>
            </a:r>
          </a:p>
          <a:p>
            <a:pPr marL="0" indent="0">
              <a:buNone/>
            </a:pPr>
            <a:r>
              <a:rPr lang="en-US" dirty="0"/>
              <a:t>Trade partners:</a:t>
            </a:r>
          </a:p>
          <a:p>
            <a:r>
              <a:rPr lang="en-US" dirty="0"/>
              <a:t>Old friends - European Union, United States</a:t>
            </a:r>
          </a:p>
          <a:p>
            <a:r>
              <a:rPr lang="en-US" dirty="0"/>
              <a:t>Good friends – African countries</a:t>
            </a:r>
          </a:p>
          <a:p>
            <a:r>
              <a:rPr lang="en-US" dirty="0"/>
              <a:t>New friends – BRICS (China, India, Brazil, Russia)</a:t>
            </a:r>
          </a:p>
          <a:p>
            <a:endParaRPr lang="en-US" dirty="0"/>
          </a:p>
          <a:p>
            <a:r>
              <a:rPr lang="en-US" dirty="0"/>
              <a:t>Current priority: Africa (Southern African Customs Union, Southern African Development Community, Tripartite Free Trade Area negotiations, African Continental Free Trade Area negotiations)</a:t>
            </a:r>
          </a:p>
        </p:txBody>
      </p:sp>
    </p:spTree>
    <p:extLst>
      <p:ext uri="{BB962C8B-B14F-4D97-AF65-F5344CB8AC3E}">
        <p14:creationId xmlns:p14="http://schemas.microsoft.com/office/powerpoint/2010/main" val="54665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23D59-430F-403E-A1C6-BF2CFF22ED0D}"/>
              </a:ext>
            </a:extLst>
          </p:cNvPr>
          <p:cNvSpPr>
            <a:spLocks noGrp="1"/>
          </p:cNvSpPr>
          <p:nvPr>
            <p:ph type="title"/>
          </p:nvPr>
        </p:nvSpPr>
        <p:spPr/>
        <p:txBody>
          <a:bodyPr>
            <a:normAutofit fontScale="90000"/>
          </a:bodyPr>
          <a:lstStyle/>
          <a:p>
            <a:r>
              <a:rPr lang="en-GB" dirty="0"/>
              <a:t>South Africa in Africa – participation in regional integration</a:t>
            </a:r>
          </a:p>
        </p:txBody>
      </p:sp>
      <p:sp>
        <p:nvSpPr>
          <p:cNvPr id="8" name="TextBox 7">
            <a:extLst>
              <a:ext uri="{FF2B5EF4-FFF2-40B4-BE49-F238E27FC236}">
                <a16:creationId xmlns:a16="http://schemas.microsoft.com/office/drawing/2014/main" xmlns="" id="{4B865A0E-54BC-4EFC-A0E0-636D26805803}"/>
              </a:ext>
            </a:extLst>
          </p:cNvPr>
          <p:cNvSpPr txBox="1"/>
          <p:nvPr/>
        </p:nvSpPr>
        <p:spPr>
          <a:xfrm flipH="1">
            <a:off x="4355976" y="2085658"/>
            <a:ext cx="2952328" cy="507831"/>
          </a:xfrm>
          <a:prstGeom prst="rect">
            <a:avLst/>
          </a:prstGeom>
          <a:noFill/>
        </p:spPr>
        <p:txBody>
          <a:bodyPr wrap="square" rtlCol="0">
            <a:spAutoFit/>
          </a:bodyPr>
          <a:lstStyle/>
          <a:p>
            <a:r>
              <a:rPr lang="en-ZA" sz="1350" dirty="0"/>
              <a:t>SADC   - 16 Member States (13 in free trade area)</a:t>
            </a:r>
            <a:endParaRPr lang="en-GB" sz="1350" dirty="0"/>
          </a:p>
        </p:txBody>
      </p:sp>
      <p:pic>
        <p:nvPicPr>
          <p:cNvPr id="9" name="Picture 8">
            <a:extLst>
              <a:ext uri="{FF2B5EF4-FFF2-40B4-BE49-F238E27FC236}">
                <a16:creationId xmlns:a16="http://schemas.microsoft.com/office/drawing/2014/main" xmlns="" id="{35C0928A-DB54-473E-9CC8-A57C8D7059E8}"/>
              </a:ext>
            </a:extLst>
          </p:cNvPr>
          <p:cNvPicPr>
            <a:picLocks noChangeAspect="1"/>
          </p:cNvPicPr>
          <p:nvPr/>
        </p:nvPicPr>
        <p:blipFill>
          <a:blip r:embed="rId2"/>
          <a:stretch>
            <a:fillRect/>
          </a:stretch>
        </p:blipFill>
        <p:spPr>
          <a:xfrm>
            <a:off x="4860032" y="3092113"/>
            <a:ext cx="2090553" cy="2090553"/>
          </a:xfrm>
          <a:prstGeom prst="rect">
            <a:avLst/>
          </a:prstGeom>
        </p:spPr>
      </p:pic>
      <p:pic>
        <p:nvPicPr>
          <p:cNvPr id="11" name="Picture 10">
            <a:extLst>
              <a:ext uri="{FF2B5EF4-FFF2-40B4-BE49-F238E27FC236}">
                <a16:creationId xmlns:a16="http://schemas.microsoft.com/office/drawing/2014/main" xmlns="" id="{9E545069-430A-47A1-BE24-720F24ACD444}"/>
              </a:ext>
            </a:extLst>
          </p:cNvPr>
          <p:cNvPicPr>
            <a:picLocks noChangeAspect="1"/>
          </p:cNvPicPr>
          <p:nvPr/>
        </p:nvPicPr>
        <p:blipFill>
          <a:blip r:embed="rId3"/>
          <a:stretch>
            <a:fillRect/>
          </a:stretch>
        </p:blipFill>
        <p:spPr>
          <a:xfrm>
            <a:off x="1043608" y="3057298"/>
            <a:ext cx="2068344" cy="2068344"/>
          </a:xfrm>
          <a:prstGeom prst="rect">
            <a:avLst/>
          </a:prstGeom>
        </p:spPr>
      </p:pic>
      <p:sp>
        <p:nvSpPr>
          <p:cNvPr id="13" name="TextBox 12">
            <a:extLst>
              <a:ext uri="{FF2B5EF4-FFF2-40B4-BE49-F238E27FC236}">
                <a16:creationId xmlns:a16="http://schemas.microsoft.com/office/drawing/2014/main" xmlns="" id="{D288DBC8-7665-8B43-A088-A877C399B0CC}"/>
              </a:ext>
            </a:extLst>
          </p:cNvPr>
          <p:cNvSpPr txBox="1"/>
          <p:nvPr/>
        </p:nvSpPr>
        <p:spPr>
          <a:xfrm>
            <a:off x="1043608" y="2085658"/>
            <a:ext cx="1728192" cy="646331"/>
          </a:xfrm>
          <a:prstGeom prst="rect">
            <a:avLst/>
          </a:prstGeom>
          <a:noFill/>
        </p:spPr>
        <p:txBody>
          <a:bodyPr wrap="square" rtlCol="0">
            <a:spAutoFit/>
          </a:bodyPr>
          <a:lstStyle/>
          <a:p>
            <a:r>
              <a:rPr lang="en-US" dirty="0"/>
              <a:t>SACU – 5 Member States</a:t>
            </a:r>
          </a:p>
        </p:txBody>
      </p:sp>
      <p:sp>
        <p:nvSpPr>
          <p:cNvPr id="18" name="Content Placeholder 17">
            <a:extLst>
              <a:ext uri="{FF2B5EF4-FFF2-40B4-BE49-F238E27FC236}">
                <a16:creationId xmlns:a16="http://schemas.microsoft.com/office/drawing/2014/main" xmlns="" id="{6DAE2B61-E2AA-C04B-B2CB-4426300FF4A8}"/>
              </a:ext>
            </a:extLst>
          </p:cNvPr>
          <p:cNvSpPr>
            <a:spLocks noGrp="1"/>
          </p:cNvSpPr>
          <p:nvPr>
            <p:ph idx="1"/>
          </p:nvPr>
        </p:nvSpPr>
        <p:spPr>
          <a:xfrm>
            <a:off x="432000" y="1354638"/>
            <a:ext cx="8280000" cy="5314722"/>
          </a:xfrm>
        </p:spPr>
        <p:txBody>
          <a:bodyPr/>
          <a:lstStyle/>
          <a:p>
            <a:pPr marL="0" indent="0">
              <a:buNone/>
            </a:pPr>
            <a:endParaRPr lang="en-US" dirty="0"/>
          </a:p>
        </p:txBody>
      </p:sp>
    </p:spTree>
    <p:extLst>
      <p:ext uri="{BB962C8B-B14F-4D97-AF65-F5344CB8AC3E}">
        <p14:creationId xmlns:p14="http://schemas.microsoft.com/office/powerpoint/2010/main" val="277250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map&#10;&#10;Description generated with high confidence">
            <a:extLst>
              <a:ext uri="{FF2B5EF4-FFF2-40B4-BE49-F238E27FC236}">
                <a16:creationId xmlns:a16="http://schemas.microsoft.com/office/drawing/2014/main" xmlns="" id="{4A0C29A8-9801-48F2-ABCD-604AB0A6E8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0612" y="2204864"/>
            <a:ext cx="3344180" cy="3344180"/>
          </a:xfrm>
        </p:spPr>
      </p:pic>
      <p:sp>
        <p:nvSpPr>
          <p:cNvPr id="2" name="Title 1">
            <a:extLst>
              <a:ext uri="{FF2B5EF4-FFF2-40B4-BE49-F238E27FC236}">
                <a16:creationId xmlns:a16="http://schemas.microsoft.com/office/drawing/2014/main" xmlns="" id="{189D78FC-F331-4B68-BCB8-2E37F3DE9F0A}"/>
              </a:ext>
            </a:extLst>
          </p:cNvPr>
          <p:cNvSpPr>
            <a:spLocks noGrp="1"/>
          </p:cNvSpPr>
          <p:nvPr>
            <p:ph type="title"/>
          </p:nvPr>
        </p:nvSpPr>
        <p:spPr/>
        <p:txBody>
          <a:bodyPr/>
          <a:lstStyle/>
          <a:p>
            <a:r>
              <a:rPr lang="en-GB" dirty="0"/>
              <a:t>Tripartite Free Trade Area (TFTA)</a:t>
            </a:r>
          </a:p>
        </p:txBody>
      </p:sp>
      <p:sp>
        <p:nvSpPr>
          <p:cNvPr id="7" name="TextBox 6"/>
          <p:cNvSpPr txBox="1"/>
          <p:nvPr/>
        </p:nvSpPr>
        <p:spPr>
          <a:xfrm>
            <a:off x="4932040" y="1354638"/>
            <a:ext cx="3779960" cy="5139869"/>
          </a:xfrm>
          <a:prstGeom prst="rect">
            <a:avLst/>
          </a:prstGeom>
          <a:noFill/>
        </p:spPr>
        <p:txBody>
          <a:bodyPr wrap="square" rtlCol="0">
            <a:spAutoFit/>
          </a:bodyPr>
          <a:lstStyle/>
          <a:p>
            <a:r>
              <a:rPr lang="en-US" sz="2000" dirty="0"/>
              <a:t>TFTA was launched in June 2015, but negotiations are still ongoing</a:t>
            </a:r>
          </a:p>
          <a:p>
            <a:endParaRPr lang="en-US" dirty="0"/>
          </a:p>
          <a:p>
            <a:pPr marL="400050" indent="-400050">
              <a:buAutoNum type="romanLcParenR"/>
            </a:pPr>
            <a:r>
              <a:rPr lang="en-US" dirty="0"/>
              <a:t>Tariffs (SACU – EAC; SACU – Egypt)</a:t>
            </a:r>
          </a:p>
          <a:p>
            <a:pPr marL="400050" indent="-400050">
              <a:buAutoNum type="romanLcParenR"/>
            </a:pPr>
            <a:r>
              <a:rPr lang="en-US" dirty="0"/>
              <a:t>Rules of origin</a:t>
            </a:r>
          </a:p>
          <a:p>
            <a:endParaRPr lang="en-US" dirty="0"/>
          </a:p>
          <a:p>
            <a:r>
              <a:rPr lang="en-US" dirty="0"/>
              <a:t>Work </a:t>
            </a:r>
            <a:r>
              <a:rPr lang="en-US" dirty="0" err="1"/>
              <a:t>programmes</a:t>
            </a:r>
            <a:r>
              <a:rPr lang="en-US" dirty="0"/>
              <a:t> on:</a:t>
            </a:r>
          </a:p>
          <a:p>
            <a:pPr marL="400050" indent="-400050">
              <a:buAutoNum type="romanLcParenR"/>
            </a:pPr>
            <a:r>
              <a:rPr lang="en-US" dirty="0"/>
              <a:t>Industrial development</a:t>
            </a:r>
          </a:p>
          <a:p>
            <a:pPr marL="400050" indent="-400050">
              <a:buAutoNum type="romanLcParenR"/>
            </a:pPr>
            <a:r>
              <a:rPr lang="en-US" dirty="0"/>
              <a:t>Infrastructure</a:t>
            </a:r>
          </a:p>
          <a:p>
            <a:pPr marL="400050" indent="-400050">
              <a:buAutoNum type="romanLcParenR"/>
            </a:pPr>
            <a:r>
              <a:rPr lang="en-US" dirty="0"/>
              <a:t>Trade facilitation</a:t>
            </a:r>
          </a:p>
          <a:p>
            <a:pPr marL="400050" indent="-400050">
              <a:buAutoNum type="romanLcParenR"/>
            </a:pPr>
            <a:endParaRPr lang="en-US" dirty="0"/>
          </a:p>
          <a:p>
            <a:pPr marL="400050" indent="-400050">
              <a:buAutoNum type="romanLcParenR"/>
            </a:pPr>
            <a:endParaRPr lang="en-US" dirty="0"/>
          </a:p>
          <a:p>
            <a:r>
              <a:rPr lang="en-US" dirty="0"/>
              <a:t>South Africa has started the process to ratify the Agreement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3266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8AE61-D99B-499B-BE93-4F1D90CFB4F6}"/>
              </a:ext>
            </a:extLst>
          </p:cNvPr>
          <p:cNvSpPr>
            <a:spLocks noGrp="1"/>
          </p:cNvSpPr>
          <p:nvPr>
            <p:ph type="title"/>
          </p:nvPr>
        </p:nvSpPr>
        <p:spPr/>
        <p:txBody>
          <a:bodyPr/>
          <a:lstStyle/>
          <a:p>
            <a:r>
              <a:rPr lang="en-GB" dirty="0"/>
              <a:t>Continental Free Trade Area (CFTA)</a:t>
            </a:r>
          </a:p>
        </p:txBody>
      </p:sp>
      <p:pic>
        <p:nvPicPr>
          <p:cNvPr id="4" name="Content Placeholder 3">
            <a:extLst>
              <a:ext uri="{FF2B5EF4-FFF2-40B4-BE49-F238E27FC236}">
                <a16:creationId xmlns:a16="http://schemas.microsoft.com/office/drawing/2014/main" xmlns="" id="{F7F150DC-EFE1-4D54-B326-03525816E8C8}"/>
              </a:ext>
            </a:extLst>
          </p:cNvPr>
          <p:cNvPicPr>
            <a:picLocks noGrp="1" noChangeAspect="1"/>
          </p:cNvPicPr>
          <p:nvPr>
            <p:ph idx="1"/>
          </p:nvPr>
        </p:nvPicPr>
        <p:blipFill>
          <a:blip r:embed="rId2"/>
          <a:stretch>
            <a:fillRect/>
          </a:stretch>
        </p:blipFill>
        <p:spPr>
          <a:xfrm>
            <a:off x="251520" y="1700808"/>
            <a:ext cx="3515072" cy="3515072"/>
          </a:xfrm>
          <a:prstGeom prst="rect">
            <a:avLst/>
          </a:prstGeom>
        </p:spPr>
      </p:pic>
      <p:sp>
        <p:nvSpPr>
          <p:cNvPr id="5" name="TextBox 4">
            <a:extLst>
              <a:ext uri="{FF2B5EF4-FFF2-40B4-BE49-F238E27FC236}">
                <a16:creationId xmlns:a16="http://schemas.microsoft.com/office/drawing/2014/main" xmlns="" id="{A6F2B9E5-3989-4876-8D04-421F48CE50A8}"/>
              </a:ext>
            </a:extLst>
          </p:cNvPr>
          <p:cNvSpPr txBox="1"/>
          <p:nvPr/>
        </p:nvSpPr>
        <p:spPr>
          <a:xfrm>
            <a:off x="3766592" y="980728"/>
            <a:ext cx="5413920" cy="6632585"/>
          </a:xfrm>
          <a:prstGeom prst="rect">
            <a:avLst/>
          </a:prstGeom>
          <a:noFill/>
        </p:spPr>
        <p:txBody>
          <a:bodyPr wrap="square" rtlCol="0">
            <a:spAutoFit/>
          </a:bodyPr>
          <a:lstStyle/>
          <a:p>
            <a:r>
              <a:rPr lang="en-ZA" sz="2400" dirty="0">
                <a:latin typeface="Calibri Light" charset="0"/>
                <a:ea typeface="Calibri Light" charset="0"/>
                <a:cs typeface="Calibri Light" charset="0"/>
              </a:rPr>
              <a:t>55 Member States of the African Union</a:t>
            </a:r>
          </a:p>
          <a:p>
            <a:endParaRPr lang="en-ZA" sz="2000" dirty="0">
              <a:latin typeface="Calibri Light" charset="0"/>
              <a:ea typeface="Calibri Light" charset="0"/>
              <a:cs typeface="Calibri Light" charset="0"/>
            </a:endParaRPr>
          </a:p>
          <a:p>
            <a:r>
              <a:rPr lang="en-ZA" sz="2000" b="1" dirty="0">
                <a:latin typeface="Calibri Light" charset="0"/>
                <a:ea typeface="Calibri Light" charset="0"/>
                <a:cs typeface="Calibri Light" charset="0"/>
              </a:rPr>
              <a:t>Key objective</a:t>
            </a:r>
            <a:r>
              <a:rPr lang="en-ZA" sz="2000" dirty="0">
                <a:latin typeface="Calibri Light" charset="0"/>
                <a:ea typeface="Calibri Light" charset="0"/>
                <a:cs typeface="Calibri Light" charset="0"/>
              </a:rPr>
              <a:t>: boost intra-Africa trade</a:t>
            </a:r>
          </a:p>
          <a:p>
            <a:r>
              <a:rPr lang="en-ZA" sz="2000" dirty="0">
                <a:latin typeface="Calibri Light" charset="0"/>
                <a:ea typeface="Calibri Light" charset="0"/>
                <a:cs typeface="Calibri Light" charset="0"/>
              </a:rPr>
              <a:t>Focus: industrial development</a:t>
            </a:r>
          </a:p>
          <a:p>
            <a:r>
              <a:rPr lang="en-ZA" sz="2000" dirty="0">
                <a:latin typeface="Calibri Light" charset="0"/>
                <a:ea typeface="Calibri Light" charset="0"/>
                <a:cs typeface="Calibri Light" charset="0"/>
              </a:rPr>
              <a:t>Regional economic communities will continue to exist </a:t>
            </a:r>
          </a:p>
          <a:p>
            <a:endParaRPr lang="en-ZA" sz="2000" dirty="0">
              <a:latin typeface="Calibri Light" charset="0"/>
              <a:ea typeface="Calibri Light" charset="0"/>
              <a:cs typeface="Calibri Light" charset="0"/>
            </a:endParaRPr>
          </a:p>
          <a:p>
            <a:r>
              <a:rPr lang="en-ZA" sz="2000" dirty="0">
                <a:latin typeface="Calibri Light" charset="0"/>
                <a:ea typeface="Calibri Light" charset="0"/>
                <a:cs typeface="Calibri Light" charset="0"/>
              </a:rPr>
              <a:t>Agenda - Phase1</a:t>
            </a:r>
          </a:p>
          <a:p>
            <a:r>
              <a:rPr lang="en-ZA" sz="2000" dirty="0">
                <a:latin typeface="Calibri Light" charset="0"/>
                <a:ea typeface="Calibri Light" charset="0"/>
                <a:cs typeface="Calibri Light" charset="0"/>
              </a:rPr>
              <a:t> - trade in goods (tariffs, NTBS</a:t>
            </a:r>
            <a:r>
              <a:rPr lang="is-IS" sz="2000" dirty="0">
                <a:latin typeface="Calibri Light" charset="0"/>
                <a:ea typeface="Calibri Light" charset="0"/>
                <a:cs typeface="Calibri Light" charset="0"/>
              </a:rPr>
              <a:t>…..customs...)</a:t>
            </a:r>
            <a:endParaRPr lang="en-ZA" sz="2000" dirty="0">
              <a:latin typeface="Calibri Light" charset="0"/>
              <a:ea typeface="Calibri Light" charset="0"/>
              <a:cs typeface="Calibri Light" charset="0"/>
            </a:endParaRPr>
          </a:p>
          <a:p>
            <a:r>
              <a:rPr lang="en-ZA" sz="2000" dirty="0">
                <a:latin typeface="Calibri Light" charset="0"/>
                <a:ea typeface="Calibri Light" charset="0"/>
                <a:cs typeface="Calibri Light" charset="0"/>
              </a:rPr>
              <a:t> - trade in services</a:t>
            </a:r>
          </a:p>
          <a:p>
            <a:endParaRPr lang="en-ZA" sz="2000" dirty="0">
              <a:latin typeface="Calibri Light" charset="0"/>
              <a:ea typeface="Calibri Light" charset="0"/>
              <a:cs typeface="Calibri Light" charset="0"/>
            </a:endParaRPr>
          </a:p>
          <a:p>
            <a:r>
              <a:rPr lang="en-ZA" sz="2000" dirty="0">
                <a:latin typeface="Calibri Light" charset="0"/>
                <a:ea typeface="Calibri Light" charset="0"/>
                <a:cs typeface="Calibri Light" charset="0"/>
              </a:rPr>
              <a:t>Agenda - Phase 2 (starting  August 2019)</a:t>
            </a:r>
          </a:p>
          <a:p>
            <a:r>
              <a:rPr lang="en-ZA" sz="2000" dirty="0">
                <a:latin typeface="Calibri Light" charset="0"/>
                <a:ea typeface="Calibri Light" charset="0"/>
                <a:cs typeface="Calibri Light" charset="0"/>
              </a:rPr>
              <a:t> - intellectual property</a:t>
            </a:r>
          </a:p>
          <a:p>
            <a:r>
              <a:rPr lang="en-ZA" sz="2000" dirty="0">
                <a:latin typeface="Calibri Light" charset="0"/>
                <a:ea typeface="Calibri Light" charset="0"/>
                <a:cs typeface="Calibri Light" charset="0"/>
              </a:rPr>
              <a:t> - investment</a:t>
            </a:r>
          </a:p>
          <a:p>
            <a:r>
              <a:rPr lang="en-ZA" sz="2000" dirty="0">
                <a:latin typeface="Calibri Light" charset="0"/>
                <a:ea typeface="Calibri Light" charset="0"/>
                <a:cs typeface="Calibri Light" charset="0"/>
              </a:rPr>
              <a:t> - competition policy</a:t>
            </a:r>
          </a:p>
          <a:p>
            <a:endParaRPr lang="en-ZA" sz="2000" dirty="0">
              <a:latin typeface="Calibri Light" charset="0"/>
              <a:ea typeface="Calibri Light" charset="0"/>
              <a:cs typeface="Calibri Light" charset="0"/>
            </a:endParaRPr>
          </a:p>
          <a:p>
            <a:endParaRPr lang="en-ZA" sz="2000" dirty="0"/>
          </a:p>
          <a:p>
            <a:endParaRPr lang="en-ZA" sz="1350" dirty="0"/>
          </a:p>
          <a:p>
            <a:endParaRPr lang="en-ZA" sz="1350" dirty="0"/>
          </a:p>
          <a:p>
            <a:endParaRPr lang="en-ZA" sz="1350" dirty="0"/>
          </a:p>
          <a:p>
            <a:endParaRPr lang="en-ZA" sz="1350" dirty="0"/>
          </a:p>
          <a:p>
            <a:endParaRPr lang="en-ZA" sz="1350" dirty="0"/>
          </a:p>
          <a:p>
            <a:endParaRPr lang="en-GB" sz="1350" dirty="0"/>
          </a:p>
        </p:txBody>
      </p:sp>
      <p:sp>
        <p:nvSpPr>
          <p:cNvPr id="3" name="TextBox 2">
            <a:extLst>
              <a:ext uri="{FF2B5EF4-FFF2-40B4-BE49-F238E27FC236}">
                <a16:creationId xmlns:a16="http://schemas.microsoft.com/office/drawing/2014/main" xmlns="" id="{C0D59E05-C4B1-0642-9CC5-C8D23740F408}"/>
              </a:ext>
            </a:extLst>
          </p:cNvPr>
          <p:cNvSpPr txBox="1"/>
          <p:nvPr/>
        </p:nvSpPr>
        <p:spPr>
          <a:xfrm>
            <a:off x="680484" y="6209414"/>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xmlns="" id="{10678D7C-4AE0-3D43-B323-2BCBB9377CFD}"/>
              </a:ext>
            </a:extLst>
          </p:cNvPr>
          <p:cNvSpPr txBox="1"/>
          <p:nvPr/>
        </p:nvSpPr>
        <p:spPr>
          <a:xfrm>
            <a:off x="1835696" y="5733256"/>
            <a:ext cx="7308304" cy="1077218"/>
          </a:xfrm>
          <a:prstGeom prst="rect">
            <a:avLst/>
          </a:prstGeom>
          <a:noFill/>
        </p:spPr>
        <p:txBody>
          <a:bodyPr wrap="square" rtlCol="0">
            <a:spAutoFit/>
          </a:bodyPr>
          <a:lstStyle/>
          <a:p>
            <a:r>
              <a:rPr lang="en-US" sz="2300" dirty="0"/>
              <a:t>Intra-Africa trade – low by global standards (17.6% for 2016); 50% takes place in SACU; 70% takes place in SADC</a:t>
            </a:r>
          </a:p>
          <a:p>
            <a:endParaRPr lang="en-US" dirty="0"/>
          </a:p>
        </p:txBody>
      </p:sp>
    </p:spTree>
    <p:extLst>
      <p:ext uri="{BB962C8B-B14F-4D97-AF65-F5344CB8AC3E}">
        <p14:creationId xmlns:p14="http://schemas.microsoft.com/office/powerpoint/2010/main" val="179100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pitchFamily="-84" charset="0"/>
                <a:ea typeface="MS PGothic" pitchFamily="34" charset="-128"/>
              </a:defRPr>
            </a:lvl1pPr>
            <a:lvl2pPr marL="742950" indent="-285750" eaLnBrk="0" hangingPunct="0">
              <a:spcBef>
                <a:spcPct val="20000"/>
              </a:spcBef>
              <a:buChar char="–"/>
              <a:defRPr sz="2800">
                <a:solidFill>
                  <a:schemeClr val="tx1"/>
                </a:solidFill>
                <a:latin typeface="Times" pitchFamily="-84" charset="0"/>
                <a:ea typeface="MS PGothic" pitchFamily="34" charset="-128"/>
              </a:defRPr>
            </a:lvl2pPr>
            <a:lvl3pPr marL="1143000" indent="-228600" eaLnBrk="0" hangingPunct="0">
              <a:spcBef>
                <a:spcPct val="20000"/>
              </a:spcBef>
              <a:buChar char="•"/>
              <a:defRPr sz="2400">
                <a:solidFill>
                  <a:schemeClr val="tx1"/>
                </a:solidFill>
                <a:latin typeface="Times" pitchFamily="-84" charset="0"/>
                <a:ea typeface="MS PGothic" pitchFamily="34" charset="-128"/>
              </a:defRPr>
            </a:lvl3pPr>
            <a:lvl4pPr marL="1600200" indent="-228600" eaLnBrk="0" hangingPunct="0">
              <a:spcBef>
                <a:spcPct val="20000"/>
              </a:spcBef>
              <a:buChar char="–"/>
              <a:defRPr sz="2000">
                <a:solidFill>
                  <a:schemeClr val="tx1"/>
                </a:solidFill>
                <a:latin typeface="Times" pitchFamily="-84" charset="0"/>
                <a:ea typeface="MS PGothic" pitchFamily="34" charset="-128"/>
              </a:defRPr>
            </a:lvl4pPr>
            <a:lvl5pPr marL="2057400" indent="-228600" eaLnBrk="0" hangingPunct="0">
              <a:spcBef>
                <a:spcPct val="20000"/>
              </a:spcBef>
              <a:buChar char="»"/>
              <a:defRPr sz="2000">
                <a:solidFill>
                  <a:schemeClr val="tx1"/>
                </a:solidFill>
                <a:latin typeface="Times" pitchFamily="-8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pitchFamily="-84" charset="0"/>
                <a:ea typeface="MS PGothic" pitchFamily="34" charset="-128"/>
              </a:defRPr>
            </a:lvl9pPr>
          </a:lstStyle>
          <a:p>
            <a:pPr>
              <a:spcBef>
                <a:spcPct val="0"/>
              </a:spcBef>
              <a:buFontTx/>
              <a:buNone/>
            </a:pPr>
            <a:fld id="{642AAB52-9B07-4DDD-8976-84D175C2F243}" type="slidenum">
              <a:rPr lang="en-US" altLang="en-US" sz="1400" smtClean="0"/>
              <a:pPr>
                <a:spcBef>
                  <a:spcPct val="0"/>
                </a:spcBef>
                <a:buFontTx/>
                <a:buNone/>
              </a:pPr>
              <a:t>8</a:t>
            </a:fld>
            <a:endParaRPr lang="en-US" altLang="en-US" sz="1400"/>
          </a:p>
        </p:txBody>
      </p:sp>
      <p:sp>
        <p:nvSpPr>
          <p:cNvPr id="13316" name="Rectangle 3"/>
          <p:cNvSpPr>
            <a:spLocks noGrp="1" noChangeArrowheads="1"/>
          </p:cNvSpPr>
          <p:nvPr>
            <p:ph type="body" idx="1"/>
          </p:nvPr>
        </p:nvSpPr>
        <p:spPr>
          <a:xfrm>
            <a:off x="395536" y="1484784"/>
            <a:ext cx="8519864" cy="5220816"/>
          </a:xfrm>
        </p:spPr>
        <p:txBody>
          <a:bodyPr>
            <a:normAutofit lnSpcReduction="10000"/>
          </a:bodyPr>
          <a:lstStyle/>
          <a:p>
            <a:pPr marL="0" lvl="0" indent="0" algn="ctr">
              <a:buNone/>
            </a:pPr>
            <a:r>
              <a:rPr lang="en-US" sz="2600" b="1" dirty="0">
                <a:solidFill>
                  <a:srgbClr val="000000"/>
                </a:solidFill>
                <a:latin typeface="Calibri Light" charset="0"/>
                <a:ea typeface="Calibri Light" charset="0"/>
                <a:cs typeface="Calibri Light" charset="0"/>
              </a:rPr>
              <a:t>EU (as a bloc) remains South Africa’s largest trading partner</a:t>
            </a:r>
          </a:p>
          <a:p>
            <a:pPr marL="0" lvl="0" indent="0">
              <a:buNone/>
            </a:pPr>
            <a:r>
              <a:rPr lang="en-US" sz="2600" b="1" dirty="0">
                <a:solidFill>
                  <a:srgbClr val="000000"/>
                </a:solidFill>
                <a:latin typeface="Calibri Light" charset="0"/>
                <a:ea typeface="Calibri Light" charset="0"/>
                <a:cs typeface="Calibri Light" charset="0"/>
              </a:rPr>
              <a:t> </a:t>
            </a:r>
          </a:p>
          <a:p>
            <a:pPr lvl="0"/>
            <a:r>
              <a:rPr lang="en-US" sz="2400" dirty="0">
                <a:latin typeface="Calibri Light" charset="0"/>
                <a:ea typeface="Calibri Light" charset="0"/>
                <a:cs typeface="Calibri Light" charset="0"/>
              </a:rPr>
              <a:t>After South Africa’s democratic transition (1994), admitted to the non-trade chapters of the Lom</a:t>
            </a:r>
            <a:r>
              <a:rPr lang="en-GB" sz="2400" dirty="0" err="1"/>
              <a:t>é</a:t>
            </a:r>
            <a:r>
              <a:rPr lang="en-GB" sz="2400" dirty="0"/>
              <a:t> Convention – and negotiations to conclude a bilateral trade agreement began</a:t>
            </a:r>
            <a:endParaRPr lang="en-US" sz="2400" dirty="0">
              <a:latin typeface="Calibri Light" charset="0"/>
              <a:ea typeface="Calibri Light" charset="0"/>
              <a:cs typeface="Calibri Light" charset="0"/>
            </a:endParaRPr>
          </a:p>
          <a:p>
            <a:pPr lvl="0" algn="just"/>
            <a:r>
              <a:rPr lang="en-US" sz="2400" dirty="0">
                <a:solidFill>
                  <a:srgbClr val="000000"/>
                </a:solidFill>
                <a:latin typeface="Calibri Light" charset="0"/>
                <a:ea typeface="Calibri Light" charset="0"/>
                <a:cs typeface="Calibri Light" charset="0"/>
              </a:rPr>
              <a:t>Trade Development and Cooperation Agreement (TDCA) between SA and EU entered into force on 1 January 2000 and was fully implemented in 2012</a:t>
            </a:r>
          </a:p>
          <a:p>
            <a:pPr lvl="0" algn="just"/>
            <a:endParaRPr lang="en-US" sz="2400" dirty="0">
              <a:solidFill>
                <a:srgbClr val="000000"/>
              </a:solidFill>
              <a:latin typeface="Calibri Light" charset="0"/>
              <a:ea typeface="Calibri Light" charset="0"/>
              <a:cs typeface="Calibri Light" charset="0"/>
            </a:endParaRPr>
          </a:p>
          <a:p>
            <a:pPr algn="just"/>
            <a:r>
              <a:rPr lang="en-US" sz="2400" dirty="0">
                <a:solidFill>
                  <a:srgbClr val="000000"/>
                </a:solidFill>
                <a:latin typeface="Calibri Light" charset="0"/>
                <a:ea typeface="Calibri Light" charset="0"/>
                <a:cs typeface="Calibri Light" charset="0"/>
              </a:rPr>
              <a:t>EPA negotiations with countries in SADC began in 2004 (SA was  not included initially).  SA requested to join EPA process  - important given the regional integration arrangements (SACU) and to secure further market access especially in agriculture</a:t>
            </a:r>
          </a:p>
          <a:p>
            <a:pPr marL="0" lvl="0" indent="0" algn="just">
              <a:buNone/>
            </a:pPr>
            <a:endParaRPr lang="en-US" sz="2000" dirty="0">
              <a:solidFill>
                <a:srgbClr val="000000"/>
              </a:solidFill>
              <a:latin typeface="Calibri Light" charset="0"/>
              <a:ea typeface="Calibri Light" charset="0"/>
              <a:cs typeface="Calibri Light" charset="0"/>
            </a:endParaRPr>
          </a:p>
          <a:p>
            <a:pPr marL="0" lvl="0" indent="0" algn="just">
              <a:buNone/>
            </a:pPr>
            <a:endParaRPr lang="en-ZA" sz="2000" dirty="0">
              <a:solidFill>
                <a:srgbClr val="000000"/>
              </a:solidFill>
              <a:latin typeface="Arial" pitchFamily="34" charset="0"/>
              <a:cs typeface="Arial" pitchFamily="34" charset="0"/>
            </a:endParaRPr>
          </a:p>
          <a:p>
            <a:pPr marL="0" lvl="0" indent="0" algn="r">
              <a:buNone/>
            </a:pPr>
            <a:endParaRPr lang="en-US" altLang="en-US" sz="2400" dirty="0">
              <a:solidFill>
                <a:srgbClr val="000000"/>
              </a:solidFill>
              <a:latin typeface="Arial"/>
              <a:cs typeface="Arial"/>
            </a:endParaRPr>
          </a:p>
          <a:p>
            <a:pPr lvl="0"/>
            <a:endParaRPr lang="en-US" altLang="en-US" sz="2400" dirty="0">
              <a:latin typeface="Arial"/>
              <a:cs typeface="Arial"/>
            </a:endParaRPr>
          </a:p>
        </p:txBody>
      </p:sp>
      <p:sp>
        <p:nvSpPr>
          <p:cNvPr id="5" name="Rectangle 2"/>
          <p:cNvSpPr txBox="1">
            <a:spLocks noGrp="1" noChangeArrowheads="1"/>
          </p:cNvSpPr>
          <p:nvPr>
            <p:ph type="title"/>
          </p:nvPr>
        </p:nvSpPr>
        <p:spPr bwMode="auto">
          <a:xfrm>
            <a:off x="0" y="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US" sz="2800" dirty="0">
                <a:solidFill>
                  <a:srgbClr val="86002D"/>
                </a:solidFill>
                <a:latin typeface="Corbel" charset="0"/>
                <a:ea typeface="Corbel" charset="0"/>
                <a:cs typeface="Corbel" charset="0"/>
              </a:rPr>
              <a:t>Economic Partnership Agreement  (EPA) between SADC EPA Group and the European Union (EU) </a:t>
            </a:r>
            <a:endParaRPr lang="en-GB" sz="2800" kern="1200" dirty="0">
              <a:solidFill>
                <a:srgbClr val="86002D"/>
              </a:solidFill>
              <a:latin typeface="Corbel" charset="0"/>
              <a:ea typeface="Corbel" charset="0"/>
              <a:cs typeface="Corbel" charset="0"/>
            </a:endParaRPr>
          </a:p>
        </p:txBody>
      </p:sp>
    </p:spTree>
    <p:extLst>
      <p:ext uri="{BB962C8B-B14F-4D97-AF65-F5344CB8AC3E}">
        <p14:creationId xmlns:p14="http://schemas.microsoft.com/office/powerpoint/2010/main" val="116465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251520" y="980728"/>
            <a:ext cx="8663880" cy="5877272"/>
          </a:xfrm>
        </p:spPr>
        <p:txBody>
          <a:bodyPr>
            <a:normAutofit lnSpcReduction="10000"/>
          </a:bodyPr>
          <a:lstStyle/>
          <a:p>
            <a:pPr algn="just"/>
            <a:r>
              <a:rPr lang="en-ZA" sz="2400" dirty="0">
                <a:solidFill>
                  <a:srgbClr val="000000"/>
                </a:solidFill>
                <a:latin typeface="Calibri Light" charset="0"/>
                <a:ea typeface="Calibri Light" charset="0"/>
                <a:cs typeface="Calibri Light" charset="0"/>
              </a:rPr>
              <a:t>South Africa joined the SADC EPA Group in 2007</a:t>
            </a:r>
          </a:p>
          <a:p>
            <a:pPr algn="just"/>
            <a:r>
              <a:rPr lang="en-ZA" sz="2400" dirty="0">
                <a:solidFill>
                  <a:srgbClr val="000000"/>
                </a:solidFill>
                <a:latin typeface="Calibri Light" charset="0"/>
                <a:ea typeface="Calibri Light" charset="0"/>
                <a:cs typeface="Calibri Light" charset="0"/>
              </a:rPr>
              <a:t>The EPA was signed on 10 June 2016, between </a:t>
            </a:r>
            <a:r>
              <a:rPr lang="en-US" sz="2400" dirty="0">
                <a:solidFill>
                  <a:srgbClr val="000000"/>
                </a:solidFill>
                <a:latin typeface="Calibri Light" charset="0"/>
                <a:ea typeface="Calibri Light" charset="0"/>
                <a:cs typeface="Calibri Light" charset="0"/>
              </a:rPr>
              <a:t>SADC EPA Group: South Africa Botswana, Lesotho, Namibia, </a:t>
            </a:r>
            <a:r>
              <a:rPr lang="en-US" sz="2400" dirty="0" err="1">
                <a:solidFill>
                  <a:srgbClr val="000000"/>
                </a:solidFill>
                <a:latin typeface="Calibri Light" charset="0"/>
                <a:ea typeface="Calibri Light" charset="0"/>
                <a:cs typeface="Calibri Light" charset="0"/>
              </a:rPr>
              <a:t>Eswatini</a:t>
            </a:r>
            <a:r>
              <a:rPr lang="en-US" sz="2400" dirty="0">
                <a:solidFill>
                  <a:srgbClr val="000000"/>
                </a:solidFill>
                <a:latin typeface="Calibri Light" charset="0"/>
                <a:ea typeface="Calibri Light" charset="0"/>
                <a:cs typeface="Calibri Light" charset="0"/>
              </a:rPr>
              <a:t> (Southern African Customs Union) and Mozambique -  and the EU.  Angola may accede to the agreement</a:t>
            </a:r>
            <a:endParaRPr lang="en-US" sz="2400" dirty="0">
              <a:latin typeface="Calibri Light" charset="0"/>
              <a:ea typeface="Calibri Light" charset="0"/>
              <a:cs typeface="Calibri Light" charset="0"/>
            </a:endParaRPr>
          </a:p>
          <a:p>
            <a:pPr algn="just"/>
            <a:endParaRPr lang="en-US" sz="2400" dirty="0">
              <a:latin typeface="Calibri Light" charset="0"/>
              <a:ea typeface="Calibri Light" charset="0"/>
              <a:cs typeface="Calibri Light" charset="0"/>
            </a:endParaRPr>
          </a:p>
          <a:p>
            <a:pPr algn="just"/>
            <a:r>
              <a:rPr lang="en-US" sz="2400" dirty="0">
                <a:latin typeface="Calibri Light" charset="0"/>
                <a:ea typeface="Calibri Light" charset="0"/>
                <a:cs typeface="Calibri Light" charset="0"/>
              </a:rPr>
              <a:t>Provisional application began on 10 October 2016 (Mozambique ratified in 2018), except for the new agriculture market access (entered into force on 1 November 2016)</a:t>
            </a:r>
          </a:p>
          <a:p>
            <a:pPr marL="0" lvl="0" indent="0">
              <a:buNone/>
              <a:defRPr/>
            </a:pPr>
            <a:r>
              <a:rPr lang="en-US" sz="2400" dirty="0">
                <a:solidFill>
                  <a:srgbClr val="000000"/>
                </a:solidFill>
                <a:latin typeface="Calibri Light" charset="0"/>
                <a:ea typeface="Calibri Light" charset="0"/>
                <a:cs typeface="Calibri Light" charset="0"/>
              </a:rPr>
              <a:t>					</a:t>
            </a:r>
          </a:p>
          <a:p>
            <a:pPr lvl="0" algn="just"/>
            <a:r>
              <a:rPr lang="en-ZA" sz="2400" dirty="0">
                <a:latin typeface="Calibri Light" charset="0"/>
                <a:ea typeface="Calibri Light" charset="0"/>
                <a:cs typeface="Calibri Light" charset="0"/>
              </a:rPr>
              <a:t>EPA replaced the </a:t>
            </a:r>
            <a:r>
              <a:rPr lang="en-ZA" sz="2400" b="1" dirty="0">
                <a:latin typeface="Calibri Light" charset="0"/>
                <a:ea typeface="Calibri Light" charset="0"/>
                <a:cs typeface="Calibri Light" charset="0"/>
              </a:rPr>
              <a:t>trade chapter </a:t>
            </a:r>
            <a:r>
              <a:rPr lang="en-ZA" sz="2400" dirty="0">
                <a:latin typeface="Calibri Light" charset="0"/>
                <a:ea typeface="Calibri Light" charset="0"/>
                <a:cs typeface="Calibri Light" charset="0"/>
              </a:rPr>
              <a:t>of TDCA at entry into force</a:t>
            </a:r>
          </a:p>
          <a:p>
            <a:pPr lvl="0" algn="just"/>
            <a:endParaRPr lang="en-ZA" sz="2400" dirty="0">
              <a:latin typeface="Calibri Light" charset="0"/>
              <a:ea typeface="Calibri Light" charset="0"/>
              <a:cs typeface="Calibri Light" charset="0"/>
            </a:endParaRPr>
          </a:p>
          <a:p>
            <a:pPr lvl="2" algn="just"/>
            <a:r>
              <a:rPr lang="en-ZA" dirty="0">
                <a:latin typeface="Calibri Light" charset="0"/>
                <a:ea typeface="Calibri Light" charset="0"/>
                <a:cs typeface="Calibri Light" charset="0"/>
              </a:rPr>
              <a:t>SADC EPA – a trade in goods agreement (South Africa was not interested to expand coverage to services and trade-related issues)</a:t>
            </a:r>
          </a:p>
          <a:p>
            <a:pPr algn="just"/>
            <a:endParaRPr lang="en-ZA" sz="2400" dirty="0">
              <a:latin typeface="Arial"/>
              <a:cs typeface="Arial"/>
            </a:endParaRPr>
          </a:p>
          <a:p>
            <a:pPr lvl="0"/>
            <a:endParaRPr lang="en-US" altLang="en-US" sz="2400" dirty="0">
              <a:latin typeface="Arial"/>
              <a:cs typeface="Arial"/>
            </a:endParaRPr>
          </a:p>
        </p:txBody>
      </p:sp>
      <p:sp>
        <p:nvSpPr>
          <p:cNvPr id="5" name="Rectangle 2"/>
          <p:cNvSpPr txBox="1">
            <a:spLocks noGrp="1" noChangeArrowheads="1"/>
          </p:cNvSpPr>
          <p:nvPr>
            <p:ph type="title"/>
          </p:nvPr>
        </p:nvSpPr>
        <p:spPr bwMode="auto">
          <a:xfrm>
            <a:off x="0" y="0"/>
            <a:ext cx="8915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pPr eaLnBrk="1" hangingPunct="1"/>
            <a:r>
              <a:rPr lang="en-GB" sz="3600" kern="1200" dirty="0">
                <a:solidFill>
                  <a:srgbClr val="86002D"/>
                </a:solidFill>
                <a:latin typeface="Corbel" panose="020B0503020204020204" pitchFamily="34" charset="0"/>
                <a:cs typeface="Arial"/>
              </a:rPr>
              <a:t>SADC EPA concluded</a:t>
            </a:r>
          </a:p>
        </p:txBody>
      </p:sp>
    </p:spTree>
    <p:extLst>
      <p:ext uri="{BB962C8B-B14F-4D97-AF65-F5344CB8AC3E}">
        <p14:creationId xmlns:p14="http://schemas.microsoft.com/office/powerpoint/2010/main" val="2135566510"/>
      </p:ext>
    </p:extLst>
  </p:cSld>
  <p:clrMapOvr>
    <a:masterClrMapping/>
  </p:clrMapOvr>
</p:sld>
</file>

<file path=ppt/theme/theme1.xml><?xml version="1.0" encoding="utf-8"?>
<a:theme xmlns:a="http://schemas.openxmlformats.org/drawingml/2006/main" name="trala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2494</Words>
  <Application>Microsoft Office PowerPoint</Application>
  <PresentationFormat>Affichage à l'écran (4:3)</PresentationFormat>
  <Paragraphs>519</Paragraphs>
  <Slides>29</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MS PGothic</vt:lpstr>
      <vt:lpstr>Arial</vt:lpstr>
      <vt:lpstr>Calibri</vt:lpstr>
      <vt:lpstr>Calibri Light</vt:lpstr>
      <vt:lpstr>Corbel</vt:lpstr>
      <vt:lpstr>Times</vt:lpstr>
      <vt:lpstr>Times New Roman</vt:lpstr>
      <vt:lpstr>Wingdings</vt:lpstr>
      <vt:lpstr>tralac Theme</vt:lpstr>
      <vt:lpstr> The SADC EPA – a view from South Africa </vt:lpstr>
      <vt:lpstr>Overview</vt:lpstr>
      <vt:lpstr>Global trade governance context</vt:lpstr>
      <vt:lpstr>South Africa’s trade policy</vt:lpstr>
      <vt:lpstr>South Africa in Africa – participation in regional integration</vt:lpstr>
      <vt:lpstr>Tripartite Free Trade Area (TFTA)</vt:lpstr>
      <vt:lpstr>Continental Free Trade Area (CFTA)</vt:lpstr>
      <vt:lpstr>Economic Partnership Agreement  (EPA) between SADC EPA Group and the European Union (EU) </vt:lpstr>
      <vt:lpstr>SADC EPA concluded</vt:lpstr>
      <vt:lpstr>Tariff-related provisions</vt:lpstr>
      <vt:lpstr> Safeguard provisions to address import surges that may harm or or threaten to harm domestic industry </vt:lpstr>
      <vt:lpstr>Rules of origin, export taxes and GIs</vt:lpstr>
      <vt:lpstr>EPA Institutions for Implementation</vt:lpstr>
      <vt:lpstr>South Africa’s trade with the EU in 2017 (first full year under SADC EPA)</vt:lpstr>
      <vt:lpstr>Market Access under SADC EPA</vt:lpstr>
      <vt:lpstr>A closer look at new opportunities for South Africa </vt:lpstr>
      <vt:lpstr>South Africa’s exports under TRQs (by value 2017)</vt:lpstr>
      <vt:lpstr>South Africa’s TRQ utilisation</vt:lpstr>
      <vt:lpstr>South Africa’s use of TRQs as at 18 Sept 2018</vt:lpstr>
      <vt:lpstr>Brexit and the SADC EPA </vt:lpstr>
      <vt:lpstr>Effect of BREXIT on EPA </vt:lpstr>
      <vt:lpstr>Brexit and the SADC EPA – trade facilitation matters </vt:lpstr>
      <vt:lpstr>How do exports reach EU markets?</vt:lpstr>
      <vt:lpstr>Exports from SADC to UK</vt:lpstr>
      <vt:lpstr>South Africa and BREXIT</vt:lpstr>
      <vt:lpstr>Wine exports to the EU and the UK</vt:lpstr>
      <vt:lpstr>Brexit Options (Source BBC)</vt:lpstr>
      <vt:lpstr>Présentation PowerPoint</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2017-01-23T19:59:07Z</dcterms:created>
  <dcterms:modified xsi:type="dcterms:W3CDTF">2018-10-01T03:05:04Z</dcterms:modified>
</cp:coreProperties>
</file>