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8" r:id="rId3"/>
    <p:sldId id="471" r:id="rId4"/>
    <p:sldId id="472" r:id="rId5"/>
    <p:sldId id="473" r:id="rId6"/>
    <p:sldId id="474" r:id="rId7"/>
    <p:sldId id="476" r:id="rId8"/>
    <p:sldId id="475" r:id="rId9"/>
    <p:sldId id="396" r:id="rId10"/>
    <p:sldId id="470" r:id="rId11"/>
    <p:sldId id="485" r:id="rId12"/>
    <p:sldId id="479" r:id="rId13"/>
    <p:sldId id="482" r:id="rId14"/>
    <p:sldId id="481" r:id="rId15"/>
    <p:sldId id="480" r:id="rId16"/>
    <p:sldId id="397" r:id="rId17"/>
    <p:sldId id="477" r:id="rId18"/>
    <p:sldId id="484" r:id="rId1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EDER Jonas (TRADE)" initials="R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5EC1"/>
    <a:srgbClr val="7C283C"/>
    <a:srgbClr val="0F5494"/>
    <a:srgbClr val="BDDEFF"/>
    <a:srgbClr val="FFD624"/>
    <a:srgbClr val="99CCFF"/>
    <a:srgbClr val="E1E6FF"/>
    <a:srgbClr val="3166CF"/>
    <a:srgbClr val="3E6FD2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50" autoAdjust="0"/>
    <p:restoredTop sz="73237" autoAdjust="0"/>
  </p:normalViewPr>
  <p:slideViewPr>
    <p:cSldViewPr>
      <p:cViewPr>
        <p:scale>
          <a:sx n="80" d="100"/>
          <a:sy n="80" d="100"/>
        </p:scale>
        <p:origin x="-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iferli\AppData\Local\Microsoft\Windows\Temporary%20Internet%20Files\Content.Outlook\8Q7IR5V8\EU%20ESA4%20volumes%20of%20trad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900"/>
            </a:pPr>
            <a:r>
              <a:rPr lang="en-US" sz="900"/>
              <a:t>Figure 1: EU28 Merchandise trade with ESA4 (million EUR)</a:t>
            </a:r>
          </a:p>
        </c:rich>
      </c:tx>
      <c:layout>
        <c:manualLayout>
          <c:xMode val="edge"/>
          <c:yMode val="edge"/>
          <c:x val="1.1397389759269776E-2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graph!$A$2</c:f>
              <c:strCache>
                <c:ptCount val="1"/>
                <c:pt idx="0">
                  <c:v>EU28 Imports from ESA4</c:v>
                </c:pt>
              </c:strCache>
            </c:strRef>
          </c:tx>
          <c:marker>
            <c:symbol val="none"/>
          </c:marker>
          <c:cat>
            <c:numRef>
              <c:f>graph!$B$1:$O$1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graph!$B$2:$O$2</c:f>
              <c:numCache>
                <c:formatCode>#,##0</c:formatCode>
                <c:ptCount val="14"/>
                <c:pt idx="0">
                  <c:v>2372.4946</c:v>
                </c:pt>
                <c:pt idx="1">
                  <c:v>2246.8793400000004</c:v>
                </c:pt>
                <c:pt idx="2">
                  <c:v>2212.38816</c:v>
                </c:pt>
                <c:pt idx="3">
                  <c:v>2105.5234399999999</c:v>
                </c:pt>
                <c:pt idx="4">
                  <c:v>2021.4695800000004</c:v>
                </c:pt>
                <c:pt idx="5">
                  <c:v>1731.7393499999998</c:v>
                </c:pt>
                <c:pt idx="6">
                  <c:v>1833.49396</c:v>
                </c:pt>
                <c:pt idx="7">
                  <c:v>2111.9781300000004</c:v>
                </c:pt>
                <c:pt idx="8">
                  <c:v>2271.8201700000004</c:v>
                </c:pt>
                <c:pt idx="9">
                  <c:v>2505.2395200000001</c:v>
                </c:pt>
                <c:pt idx="10">
                  <c:v>2580.0216099999998</c:v>
                </c:pt>
                <c:pt idx="11">
                  <c:v>2449.7941099999998</c:v>
                </c:pt>
                <c:pt idx="12">
                  <c:v>2468.9760600000004</c:v>
                </c:pt>
                <c:pt idx="13">
                  <c:v>2847.6457100000002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B-40F3-9F2A-F95B32A06029}"/>
            </c:ext>
          </c:extLst>
        </c:ser>
        <c:ser>
          <c:idx val="1"/>
          <c:order val="1"/>
          <c:tx>
            <c:strRef>
              <c:f>graph!$A$3</c:f>
              <c:strCache>
                <c:ptCount val="1"/>
                <c:pt idx="0">
                  <c:v>EU28 Exports to ESA4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graph!$B$1:$O$1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graph!$B$3:$O$3</c:f>
              <c:numCache>
                <c:formatCode>#,##0</c:formatCode>
                <c:ptCount val="14"/>
                <c:pt idx="0">
                  <c:v>1381.7345800000001</c:v>
                </c:pt>
                <c:pt idx="1">
                  <c:v>1564.9585300000001</c:v>
                </c:pt>
                <c:pt idx="2">
                  <c:v>1602.4402200000002</c:v>
                </c:pt>
                <c:pt idx="3">
                  <c:v>1647.6351700000002</c:v>
                </c:pt>
                <c:pt idx="4">
                  <c:v>1677.8953399999998</c:v>
                </c:pt>
                <c:pt idx="5">
                  <c:v>1394.0456999999999</c:v>
                </c:pt>
                <c:pt idx="6">
                  <c:v>1535.6618899999999</c:v>
                </c:pt>
                <c:pt idx="7">
                  <c:v>1702.5289600000001</c:v>
                </c:pt>
                <c:pt idx="8">
                  <c:v>1913.08617</c:v>
                </c:pt>
                <c:pt idx="9">
                  <c:v>1960.51368</c:v>
                </c:pt>
                <c:pt idx="10">
                  <c:v>1864.6095700000003</c:v>
                </c:pt>
                <c:pt idx="11">
                  <c:v>1981.2632599999997</c:v>
                </c:pt>
                <c:pt idx="12">
                  <c:v>1958.37689</c:v>
                </c:pt>
                <c:pt idx="13">
                  <c:v>2346.5944399999998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FB-40F3-9F2A-F95B32A06029}"/>
            </c:ext>
          </c:extLst>
        </c:ser>
        <c:ser>
          <c:idx val="2"/>
          <c:order val="2"/>
          <c:tx>
            <c:strRef>
              <c:f>graph!$A$4</c:f>
              <c:strCache>
                <c:ptCount val="1"/>
                <c:pt idx="0">
                  <c:v>EU Balance of trade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graph!$B$1:$O$1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graph!$B$4:$O$4</c:f>
              <c:numCache>
                <c:formatCode>#,##0</c:formatCode>
                <c:ptCount val="14"/>
                <c:pt idx="0">
                  <c:v>-990.76001999999994</c:v>
                </c:pt>
                <c:pt idx="1">
                  <c:v>-681.92080999999973</c:v>
                </c:pt>
                <c:pt idx="2">
                  <c:v>-609.94793999999979</c:v>
                </c:pt>
                <c:pt idx="3">
                  <c:v>-457.88826999999975</c:v>
                </c:pt>
                <c:pt idx="4">
                  <c:v>-343.57423999999992</c:v>
                </c:pt>
                <c:pt idx="5">
                  <c:v>-337.69365000000016</c:v>
                </c:pt>
                <c:pt idx="6">
                  <c:v>-297.83207000000004</c:v>
                </c:pt>
                <c:pt idx="7">
                  <c:v>-409.44916999999987</c:v>
                </c:pt>
                <c:pt idx="8">
                  <c:v>-358.73399999999987</c:v>
                </c:pt>
                <c:pt idx="9">
                  <c:v>-544.72584000000018</c:v>
                </c:pt>
                <c:pt idx="10">
                  <c:v>-715.41203999999948</c:v>
                </c:pt>
                <c:pt idx="11">
                  <c:v>-468.5308500000001</c:v>
                </c:pt>
                <c:pt idx="12">
                  <c:v>-510.59917000000064</c:v>
                </c:pt>
                <c:pt idx="13">
                  <c:v>-501.0512700000005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FB-40F3-9F2A-F95B32A06029}"/>
            </c:ext>
          </c:extLst>
        </c:ser>
        <c:dLbls/>
        <c:marker val="1"/>
        <c:axId val="58529280"/>
        <c:axId val="58530816"/>
      </c:lineChart>
      <c:catAx>
        <c:axId val="5852928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lang="en-GB"/>
            </a:pPr>
            <a:endParaRPr lang="fr-FR"/>
          </a:p>
        </c:txPr>
        <c:crossAx val="58530816"/>
        <c:crosses val="autoZero"/>
        <c:auto val="1"/>
        <c:lblAlgn val="ctr"/>
        <c:lblOffset val="100"/>
      </c:catAx>
      <c:valAx>
        <c:axId val="58530816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lang="en-GB"/>
            </a:pPr>
            <a:endParaRPr lang="fr-FR"/>
          </a:p>
        </c:txPr>
        <c:crossAx val="58529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GB"/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DE698A8-B5EB-4825-AD05-94AE478D024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39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9188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9FA8E46-299C-4F54-B2C0-EB1DE2DA779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75822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84811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5394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7" y="4680945"/>
            <a:ext cx="5375268" cy="4607533"/>
          </a:xfrm>
        </p:spPr>
        <p:txBody>
          <a:bodyPr/>
          <a:lstStyle/>
          <a:p>
            <a:pPr marL="0" indent="0">
              <a:spcAft>
                <a:spcPts val="595"/>
              </a:spcAft>
              <a:buFont typeface="Arial" panose="020B0604020202020204" pitchFamily="34" charset="0"/>
              <a:buNone/>
            </a:pPr>
            <a:endParaRPr lang="en-US" sz="1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93227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7" y="4680945"/>
            <a:ext cx="5375268" cy="4607533"/>
          </a:xfrm>
        </p:spPr>
        <p:txBody>
          <a:bodyPr/>
          <a:lstStyle/>
          <a:p>
            <a:pPr marL="0" indent="0">
              <a:spcAft>
                <a:spcPts val="595"/>
              </a:spcAft>
              <a:buFont typeface="Arial" panose="020B0604020202020204" pitchFamily="34" charset="0"/>
              <a:buNone/>
            </a:pPr>
            <a:endParaRPr lang="en-US" sz="1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93227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3950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85036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3772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Negotiation</a:t>
            </a:r>
            <a:r>
              <a:rPr lang="en-GB" baseline="0" dirty="0" smtClean="0"/>
              <a:t> of an EU-COMESA FTA failed because the African partners could not agree and preferred to strengthen existing customs unions (SECU and EAC).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7016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5394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91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8E46-299C-4F54-B2C0-EB1DE2DA7791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5394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6"/>
            <a:ext cx="9180513" cy="587692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1F53DA5-11B3-4EFA-9312-FCF867F17AFD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5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FA3D-27B8-47C6-9A0E-DD7EEC0DF9D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6872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339852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2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50BF3-8825-4F44-B98B-C12C706F41D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9793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9D7E-7256-4545-B973-6738590E28D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035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9014A-05E7-4339-9139-6D1B15DCEB7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356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6903-5DDC-4C0C-9973-76EC92A4FB30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306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A324-9648-4975-8123-9940E332FC3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962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6A20-01D1-46D7-9B0D-94B4E97284A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7194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CF5C-56F2-4B0B-B474-50DD0A6642F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870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87C34-DFF5-448F-961B-3477DDCE300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2887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CD4F4-A452-49B2-A3DB-AE607DCE407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905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067F2EA-C30E-47A0-BC19-81CFE06E99F5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40" y="665956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5"/>
            <a:ext cx="1436687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rade.ec.europa.eu/doclib/docs/2015/october/tradoc_15384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816" y="5157194"/>
            <a:ext cx="7902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Anna Brzozowska 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Trade Counsellor, European Union Delegation to the Republic of Mauritius and Seychelles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52122" y="5329803"/>
            <a:ext cx="2016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F53DA5-11B3-4EFA-9312-FCF867F17AFD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2505090"/>
            <a:ext cx="8352928" cy="1938992"/>
          </a:xfrm>
          <a:prstGeom prst="rect">
            <a:avLst/>
          </a:prstGeom>
          <a:solidFill>
            <a:srgbClr val="0F54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D624"/>
                </a:solidFill>
              </a:rPr>
              <a:t>Economic Partnership Agreement in ESA region, state of play and the future  </a:t>
            </a:r>
            <a:endParaRPr lang="en-GB" sz="4000" b="1" dirty="0">
              <a:solidFill>
                <a:srgbClr val="FFD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39" y="1124745"/>
            <a:ext cx="8229600" cy="72008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C283C"/>
                </a:solidFill>
              </a:rPr>
              <a:t>EPAs work: 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>
          <a:xfrm>
            <a:off x="1187624" y="1700808"/>
            <a:ext cx="756084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2D5EC1"/>
                </a:solidFill>
              </a:rPr>
              <a:t>Total trade of EPA 4 increased by 24% since , application, exports even faster + 25,3 %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D5EC1"/>
                </a:solidFill>
              </a:rPr>
              <a:t>Exports to EU – positive balance for ESA 4, the EU has </a:t>
            </a:r>
            <a:r>
              <a:rPr lang="en-GB" sz="2000" b="1" dirty="0">
                <a:solidFill>
                  <a:srgbClr val="FF0000"/>
                </a:solidFill>
              </a:rPr>
              <a:t>minus € 501 million balance (2017) 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GB" sz="2000" b="1" dirty="0" smtClean="0">
              <a:solidFill>
                <a:srgbClr val="2D5EC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2D5EC1"/>
                </a:solidFill>
              </a:rPr>
              <a:t>Jobs in exports oriented sectors 	</a:t>
            </a:r>
            <a:endParaRPr lang="en-GB" sz="2000" b="1" dirty="0">
              <a:solidFill>
                <a:srgbClr val="2D5EC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D5EC1"/>
                </a:solidFill>
              </a:rPr>
              <a:t>	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2D5EC1"/>
                </a:solidFill>
              </a:rPr>
              <a:t>Closer links between partners in the region – transfer of experiences </a:t>
            </a:r>
          </a:p>
          <a:p>
            <a:pPr>
              <a:spcAft>
                <a:spcPts val="600"/>
              </a:spcAft>
            </a:pPr>
            <a:endParaRPr lang="en-GB" sz="2000" b="1" dirty="0" smtClean="0">
              <a:solidFill>
                <a:srgbClr val="2D5EC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2D5EC1"/>
                </a:solidFill>
              </a:rPr>
              <a:t>Value addition </a:t>
            </a:r>
            <a:endParaRPr lang="en-GB" sz="2000" b="1" dirty="0">
              <a:solidFill>
                <a:srgbClr val="2D5EC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2D5EC1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2D5EC1"/>
                </a:solidFill>
              </a:rPr>
              <a:t>Giving voice to private </a:t>
            </a:r>
            <a:r>
              <a:rPr lang="en-GB" sz="2000" b="1" dirty="0" smtClean="0"/>
              <a:t>business forums</a:t>
            </a:r>
          </a:p>
        </p:txBody>
      </p:sp>
    </p:spTree>
    <p:extLst>
      <p:ext uri="{BB962C8B-B14F-4D97-AF65-F5344CB8AC3E}">
        <p14:creationId xmlns:p14="http://schemas.microsoft.com/office/powerpoint/2010/main" xmlns="" val="422050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39" y="1124744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C283C"/>
                </a:solidFill>
              </a:rPr>
              <a:t>EPAs work: 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11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4291748285"/>
              </p:ext>
            </p:extLst>
          </p:nvPr>
        </p:nvGraphicFramePr>
        <p:xfrm>
          <a:off x="827584" y="1844824"/>
          <a:ext cx="7776864" cy="417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920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39" y="1124745"/>
            <a:ext cx="8229600" cy="72008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C283C"/>
                </a:solidFill>
              </a:rPr>
              <a:t>EPAs do work:  Mauritius 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624736" cy="461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1844825"/>
            <a:ext cx="20882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FFFF"/>
                </a:solidFill>
                <a:latin typeface="+mj-lt"/>
              </a:rPr>
              <a:t>''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'The 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EPA enables Mauritius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to develop quite advanced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sectors requiring extensive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transformation as well as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an important work force: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this is the principle of these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agreements.’</a:t>
            </a:r>
          </a:p>
          <a:p>
            <a:r>
              <a:rPr lang="en-GB" sz="1600" b="1" dirty="0">
                <a:solidFill>
                  <a:srgbClr val="002060"/>
                </a:solidFill>
                <a:latin typeface="+mj-lt"/>
              </a:rPr>
              <a:t>ERIC MAMET</a:t>
            </a:r>
          </a:p>
          <a:p>
            <a:r>
              <a:rPr lang="en-GB" sz="1600" b="1" i="1" dirty="0">
                <a:solidFill>
                  <a:srgbClr val="002060"/>
                </a:solidFill>
                <a:latin typeface="+mj-lt"/>
              </a:rPr>
              <a:t>Managing Director, </a:t>
            </a:r>
            <a:r>
              <a:rPr lang="en-GB" sz="1600" b="1" i="1" dirty="0" err="1">
                <a:solidFill>
                  <a:srgbClr val="002060"/>
                </a:solidFill>
                <a:latin typeface="+mj-lt"/>
              </a:rPr>
              <a:t>Creasim</a:t>
            </a:r>
            <a:r>
              <a:rPr lang="en-GB" sz="16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  <a:latin typeface="+mj-lt"/>
              </a:rPr>
              <a:t>Ltée</a:t>
            </a:r>
            <a:endParaRPr lang="en-GB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21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39" y="1124745"/>
            <a:ext cx="8229600" cy="72008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C283C"/>
                </a:solidFill>
              </a:rPr>
              <a:t>EPAs do work: Seychelles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4008" y="1787527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latin typeface="+mj-lt"/>
              </a:rPr>
              <a:t>I was among the team who negotiated the Economic Partnership Agreement and without doubt it is a very important facility given to us in the export sector allowing our products to enter the European market quotas and tariffs free. Seychelles despite being a high income country still needs the EPA and at the same time identify new export opportunities to truly benefit from it’ </a:t>
            </a:r>
            <a:endParaRPr lang="en-GB" sz="16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en-GB" sz="16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Mustafa BRISTOL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, GLOBAROM </a:t>
            </a:r>
          </a:p>
        </p:txBody>
      </p:sp>
      <p:pic>
        <p:nvPicPr>
          <p:cNvPr id="1026" name="Picture 2" descr="C:\Users\brzozan\AppData\Local\Microsoft\Windows\Temporary Internet Files\Content.Outlook\YHHQ5BDK\Pic 6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527"/>
            <a:ext cx="4176464" cy="40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1146614" cy="120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0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39" y="1124744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C283C"/>
                </a:solidFill>
              </a:rPr>
              <a:t>EPAs do work: Madagascar 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075" name="Picture 3" descr="C:\Users\brzozan\AppData\Local\Microsoft\Windows\Temporary Internet Files\Content.Outlook\YHHQ5BDK\IMAGE CONF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1700"/>
            <a:ext cx="5328593" cy="42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94901" y="2163530"/>
            <a:ext cx="26642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+mj-lt"/>
                <a:ea typeface="Times New Roman"/>
              </a:rPr>
              <a:t>Macotex</a:t>
            </a:r>
            <a:r>
              <a:rPr lang="en-GB" sz="2000" b="1" dirty="0">
                <a:solidFill>
                  <a:srgbClr val="002060"/>
                </a:solidFill>
                <a:latin typeface="+mj-lt"/>
                <a:ea typeface="Times New Roman"/>
              </a:rPr>
              <a:t>, </a:t>
            </a:r>
            <a:r>
              <a:rPr lang="en-GB" sz="2000" b="1" dirty="0" err="1" smtClean="0">
                <a:solidFill>
                  <a:srgbClr val="002060"/>
                </a:solidFill>
                <a:latin typeface="+mj-lt"/>
                <a:ea typeface="Times New Roman"/>
              </a:rPr>
              <a:t>Tecma</a:t>
            </a:r>
            <a:r>
              <a:rPr lang="en-GB" sz="2000" b="1" dirty="0" smtClean="0">
                <a:solidFill>
                  <a:srgbClr val="002060"/>
                </a:solidFill>
                <a:latin typeface="+mj-lt"/>
                <a:ea typeface="Times New Roman"/>
              </a:rPr>
              <a:t>:  specialises in high level safety/special </a:t>
            </a:r>
            <a:r>
              <a:rPr lang="en-GB" sz="2000" b="1" dirty="0">
                <a:solidFill>
                  <a:srgbClr val="002060"/>
                </a:solidFill>
                <a:latin typeface="+mj-lt"/>
                <a:ea typeface="Times New Roman"/>
              </a:rPr>
              <a:t>clothing, uniforms; produce 100% for exports</a:t>
            </a:r>
            <a:r>
              <a:rPr lang="en-GB" sz="2000" b="1" dirty="0" smtClean="0">
                <a:solidFill>
                  <a:srgbClr val="002060"/>
                </a:solidFill>
                <a:latin typeface="+mj-lt"/>
                <a:ea typeface="Times New Roman"/>
              </a:rPr>
              <a:t>.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+mj-lt"/>
              </a:rPr>
              <a:t>Out </a:t>
            </a:r>
            <a:r>
              <a:rPr lang="en-GB" sz="2000" b="1" dirty="0">
                <a:solidFill>
                  <a:srgbClr val="002060"/>
                </a:solidFill>
                <a:latin typeface="+mj-lt"/>
              </a:rPr>
              <a:t>of 850 employees, 90% are women</a:t>
            </a:r>
            <a:endParaRPr lang="en-GB" sz="2000" b="1" dirty="0" smtClean="0">
              <a:solidFill>
                <a:srgbClr val="002060"/>
              </a:solidFill>
              <a:latin typeface="+mj-lt"/>
              <a:ea typeface="Times New Roman"/>
            </a:endParaRPr>
          </a:p>
          <a:p>
            <a:r>
              <a:rPr lang="en-GB" sz="1800" b="1" dirty="0" smtClean="0">
                <a:solidFill>
                  <a:srgbClr val="002060"/>
                </a:solidFill>
                <a:latin typeface="+mj-lt"/>
              </a:rPr>
              <a:t>CSR: medical care, trainings, plans to create a textile college</a:t>
            </a:r>
            <a:endParaRPr lang="en-GB" sz="1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39" y="1124744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C283C"/>
                </a:solidFill>
              </a:rPr>
              <a:t>EPAs work: Zimbabwe 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271" y="1844827"/>
            <a:ext cx="868361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 smtClean="0"/>
          </a:p>
        </p:txBody>
      </p:sp>
      <p:pic>
        <p:nvPicPr>
          <p:cNvPr id="1026" name="Picture 2" descr="C:\Users\brzozan\AppData\Local\Microsoft\Windows\Temporary Internet Files\Content.Outlook\YHHQ5BDK\IMG-163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7"/>
            <a:ext cx="6120680" cy="43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1844828"/>
            <a:ext cx="1728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b="1" dirty="0" err="1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Luxaflor</a:t>
            </a:r>
            <a:r>
              <a:rPr lang="en-GB" sz="1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- 350 </a:t>
            </a:r>
            <a:r>
              <a:rPr lang="en-GB" sz="1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employees. 55% of 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staff are  female </a:t>
            </a:r>
            <a:r>
              <a:rPr lang="en-GB" sz="1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and 45% 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male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1800" b="1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Exports to South Africa and Europe </a:t>
            </a:r>
          </a:p>
          <a:p>
            <a:pPr>
              <a:spcAft>
                <a:spcPts val="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Cut flower export has huge potential in ZIM </a:t>
            </a:r>
            <a:endParaRPr lang="en-GB" sz="1800" b="1" dirty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7C283C"/>
                </a:solidFill>
              </a:rPr>
              <a:t>EPAs - supported through financial and non-financial means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220486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 smtClean="0"/>
              <a:t>National EPA Implementation Plans – 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Funds earmarked under NIPs/RIPs</a:t>
            </a:r>
          </a:p>
          <a:p>
            <a:r>
              <a:rPr lang="en-GB" sz="2400" b="1" dirty="0" smtClean="0"/>
              <a:t>(including €10 million per ESA EPA country)</a:t>
            </a:r>
          </a:p>
          <a:p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400" b="1" dirty="0" smtClean="0"/>
              <a:t>External Investment Plan 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-  Trade-related or other suitable policy dialogues – e.g. Gender and Climate dialogue in Mauritius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2922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29600" cy="792088"/>
          </a:xfrm>
        </p:spPr>
        <p:txBody>
          <a:bodyPr/>
          <a:lstStyle/>
          <a:p>
            <a:r>
              <a:rPr lang="en-GB" dirty="0" smtClean="0">
                <a:solidFill>
                  <a:srgbClr val="7C283C"/>
                </a:solidFill>
              </a:rPr>
              <a:t>ESA EPA deepening 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5" y="2348880"/>
            <a:ext cx="7208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Scoping paper </a:t>
            </a:r>
            <a:r>
              <a:rPr lang="en-GB" sz="2400" dirty="0" smtClean="0"/>
              <a:t>(1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draft </a:t>
            </a:r>
            <a:r>
              <a:rPr lang="en-GB" sz="2400" dirty="0"/>
              <a:t> </a:t>
            </a:r>
            <a:r>
              <a:rPr lang="en-GB" sz="2400" dirty="0" smtClean="0"/>
              <a:t>- the end of September) </a:t>
            </a:r>
          </a:p>
          <a:p>
            <a:endParaRPr lang="en-GB" sz="2000" dirty="0"/>
          </a:p>
          <a:p>
            <a:r>
              <a:rPr lang="en-GB" sz="2000" b="1" dirty="0" smtClean="0"/>
              <a:t>Joint meeting planned for the 3</a:t>
            </a:r>
            <a:r>
              <a:rPr lang="en-GB" sz="2000" b="1" baseline="30000" dirty="0" smtClean="0"/>
              <a:t>rd</a:t>
            </a:r>
            <a:r>
              <a:rPr lang="en-GB" sz="2000" b="1" dirty="0" smtClean="0"/>
              <a:t> week of November in Bruxelles  </a:t>
            </a:r>
          </a:p>
          <a:p>
            <a:pPr marL="342900" indent="-342900">
              <a:buFontTx/>
              <a:buChar char="-"/>
            </a:pPr>
            <a:r>
              <a:rPr lang="en-GB" sz="2000" b="1" dirty="0"/>
              <a:t>Issues: Services, Investment, SPS, TBTs; Rules of Origin, Intellectual Property Rights, Agriculture; Competition; Public Procurement, Dispute </a:t>
            </a:r>
            <a:r>
              <a:rPr lang="en-GB" sz="2000" b="1" dirty="0" smtClean="0"/>
              <a:t>Settlement</a:t>
            </a:r>
            <a:endParaRPr lang="en-GB" sz="2000" b="1" dirty="0"/>
          </a:p>
          <a:p>
            <a:pPr marL="342900" indent="-342900">
              <a:buFontTx/>
              <a:buChar char="-"/>
            </a:pPr>
            <a:r>
              <a:rPr lang="en-GB" sz="2000" b="1" dirty="0"/>
              <a:t>Institutional Structure</a:t>
            </a:r>
          </a:p>
          <a:p>
            <a:pPr marL="342900" indent="-342900">
              <a:buFontTx/>
              <a:buChar char="-"/>
            </a:pPr>
            <a:r>
              <a:rPr lang="en-GB" sz="2000" b="1" dirty="0"/>
              <a:t>Trade and Sustainable Development </a:t>
            </a:r>
          </a:p>
          <a:p>
            <a:pPr marL="342900" indent="-342900">
              <a:buFontTx/>
              <a:buChar char="-"/>
            </a:pPr>
            <a:r>
              <a:rPr lang="en-GB" sz="2000" b="1" dirty="0"/>
              <a:t>Coordination Hub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1402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964488" cy="5400599"/>
          </a:xfrm>
        </p:spPr>
        <p:txBody>
          <a:bodyPr/>
          <a:lstStyle/>
          <a:p>
            <a:r>
              <a:rPr lang="en-GB" dirty="0" smtClean="0">
                <a:solidFill>
                  <a:srgbClr val="7C283C"/>
                </a:solidFill>
              </a:rPr>
              <a:t>Thank you </a:t>
            </a:r>
            <a:br>
              <a:rPr lang="en-GB" dirty="0" smtClean="0">
                <a:solidFill>
                  <a:srgbClr val="7C283C"/>
                </a:solidFill>
              </a:rPr>
            </a:br>
            <a:r>
              <a:rPr lang="en-GB" dirty="0">
                <a:solidFill>
                  <a:srgbClr val="7C283C"/>
                </a:solidFill>
              </a:rPr>
              <a:t/>
            </a:r>
            <a:br>
              <a:rPr lang="en-GB" dirty="0">
                <a:solidFill>
                  <a:srgbClr val="7C283C"/>
                </a:solidFill>
              </a:rPr>
            </a:br>
            <a:r>
              <a:rPr lang="en-GB" dirty="0" smtClean="0">
                <a:solidFill>
                  <a:srgbClr val="7C283C"/>
                </a:solidFill>
              </a:rPr>
              <a:t>and please note the address of our TRADE Helpdesk </a:t>
            </a:r>
            <a:br>
              <a:rPr lang="en-GB" dirty="0" smtClean="0">
                <a:solidFill>
                  <a:srgbClr val="7C283C"/>
                </a:solidFill>
              </a:rPr>
            </a:br>
            <a:r>
              <a:rPr lang="en-GB" dirty="0" smtClean="0">
                <a:solidFill>
                  <a:srgbClr val="7C283C"/>
                </a:solidFill>
              </a:rPr>
              <a:t/>
            </a:r>
            <a:br>
              <a:rPr lang="en-GB" dirty="0" smtClean="0">
                <a:solidFill>
                  <a:srgbClr val="7C283C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http://trade.ec.europa.eu/tradehelp/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755" y="14127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4851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1"/>
            <a:ext cx="8229600" cy="504056"/>
          </a:xfrm>
        </p:spPr>
        <p:txBody>
          <a:bodyPr/>
          <a:lstStyle/>
          <a:p>
            <a:r>
              <a:rPr lang="en-GB" sz="3200" dirty="0" smtClean="0">
                <a:solidFill>
                  <a:srgbClr val="7C283C"/>
                </a:solidFill>
              </a:rPr>
              <a:t>Content </a:t>
            </a:r>
            <a:endParaRPr lang="en-GB" sz="3200" dirty="0">
              <a:solidFill>
                <a:srgbClr val="7C283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06897" y="1832247"/>
            <a:ext cx="8229600" cy="4680521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 i="0" kern="0" dirty="0" smtClean="0">
                <a:solidFill>
                  <a:srgbClr val="0F5494"/>
                </a:solidFill>
              </a:rPr>
              <a:t>1. Trade Policy and EPA's place within it </a:t>
            </a:r>
          </a:p>
          <a:p>
            <a:pPr marL="457200" indent="-457200">
              <a:buClr>
                <a:srgbClr val="FFFFFF"/>
              </a:buClr>
              <a:buFontTx/>
              <a:buAutoNum type="arabicPeriod"/>
            </a:pPr>
            <a:endParaRPr lang="en-US" b="1" i="0" kern="0" dirty="0" smtClean="0">
              <a:solidFill>
                <a:srgbClr val="0F5494"/>
              </a:solidFill>
            </a:endParaRP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US" b="1" i="0" kern="0" dirty="0" smtClean="0">
                <a:solidFill>
                  <a:srgbClr val="0F5494"/>
                </a:solidFill>
              </a:rPr>
              <a:t>2. Negotiations agenda with  Africa 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US" b="1" i="0" kern="0" dirty="0" smtClean="0">
              <a:solidFill>
                <a:srgbClr val="0F5494"/>
              </a:solidFill>
            </a:endParaRP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US" b="1" i="0" kern="0" dirty="0">
                <a:solidFill>
                  <a:srgbClr val="0F5494"/>
                </a:solidFill>
              </a:rPr>
              <a:t>3</a:t>
            </a:r>
            <a:r>
              <a:rPr lang="en-US" b="1" i="0" kern="0" dirty="0" smtClean="0">
                <a:solidFill>
                  <a:srgbClr val="0F5494"/>
                </a:solidFill>
              </a:rPr>
              <a:t>. EPAs do work: impact on businesses and employment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US" b="1" i="0" kern="0" dirty="0" smtClean="0">
              <a:solidFill>
                <a:srgbClr val="0F5494"/>
              </a:solidFill>
            </a:endParaRP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US" b="1" i="0" kern="0" dirty="0">
                <a:solidFill>
                  <a:srgbClr val="0F5494"/>
                </a:solidFill>
              </a:rPr>
              <a:t>4</a:t>
            </a:r>
            <a:r>
              <a:rPr lang="en-US" b="1" i="0" kern="0" dirty="0" smtClean="0">
                <a:solidFill>
                  <a:srgbClr val="0F5494"/>
                </a:solidFill>
              </a:rPr>
              <a:t>. Support for EPAs and ESA EPA Deepening process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99592" y="5229202"/>
            <a:ext cx="7128792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5805263"/>
            <a:ext cx="6336704" cy="3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6970" y="4960007"/>
            <a:ext cx="3312368" cy="745232"/>
          </a:xfrm>
        </p:spPr>
        <p:txBody>
          <a:bodyPr/>
          <a:lstStyle/>
          <a:p>
            <a:r>
              <a:rPr lang="en-GB" sz="2000" i="0" dirty="0"/>
              <a:t>Trade </a:t>
            </a:r>
            <a:r>
              <a:rPr lang="en-GB" sz="2000" i="0" dirty="0" smtClean="0"/>
              <a:t>Commissioner</a:t>
            </a:r>
          </a:p>
          <a:p>
            <a:r>
              <a:rPr lang="en-GB" sz="2000" i="0" dirty="0" smtClean="0"/>
              <a:t>Cecilia Malmström</a:t>
            </a:r>
            <a:endParaRPr lang="en-GB" sz="20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539554" y="2550385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 smtClean="0">
                <a:solidFill>
                  <a:srgbClr val="7C283C"/>
                </a:solidFill>
                <a:latin typeface="Verdana"/>
              </a:rPr>
              <a:t>Communication of </a:t>
            </a:r>
            <a:r>
              <a:rPr lang="en-GB" sz="2000" kern="0" dirty="0">
                <a:solidFill>
                  <a:srgbClr val="7C283C"/>
                </a:solidFill>
                <a:latin typeface="Verdana"/>
              </a:rPr>
              <a:t>October </a:t>
            </a:r>
            <a:r>
              <a:rPr lang="en-GB" sz="2000" kern="0" dirty="0" smtClean="0">
                <a:solidFill>
                  <a:srgbClr val="7C283C"/>
                </a:solidFill>
                <a:latin typeface="Verdana"/>
              </a:rPr>
              <a:t>2015</a:t>
            </a:r>
          </a:p>
          <a:p>
            <a:endParaRPr lang="en-GB" sz="2000" kern="0" dirty="0" smtClean="0">
              <a:solidFill>
                <a:srgbClr val="7C283C"/>
              </a:solidFill>
              <a:latin typeface="Verdana"/>
            </a:endParaRPr>
          </a:p>
          <a:p>
            <a:r>
              <a:rPr lang="en-US" altLang="en-US" sz="2000" b="1" dirty="0">
                <a:solidFill>
                  <a:srgbClr val="3166CF"/>
                </a:solidFill>
                <a:hlinkClick r:id="rId2"/>
              </a:rPr>
              <a:t>http://trade.ec.europa.eu/doclib/docs/2015/october/tradoc_153846.pdf</a:t>
            </a:r>
            <a:endParaRPr lang="en-US" altLang="en-US" sz="2000" b="1" dirty="0">
              <a:solidFill>
                <a:srgbClr val="3166CF"/>
              </a:solidFill>
            </a:endParaRPr>
          </a:p>
          <a:p>
            <a:r>
              <a:rPr lang="en-GB" sz="2000" kern="0" dirty="0">
                <a:solidFill>
                  <a:srgbClr val="7C283C"/>
                </a:solidFill>
                <a:latin typeface="Verdana"/>
              </a:rPr>
              <a:t/>
            </a:r>
            <a:br>
              <a:rPr lang="en-GB" sz="2000" kern="0" dirty="0">
                <a:solidFill>
                  <a:srgbClr val="7C283C"/>
                </a:solidFill>
                <a:latin typeface="Verdana"/>
              </a:rPr>
            </a:b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5" t="5951" r="32823" b="4625"/>
          <a:stretch/>
        </p:blipFill>
        <p:spPr bwMode="auto">
          <a:xfrm>
            <a:off x="5735272" y="2159672"/>
            <a:ext cx="3301224" cy="46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28" y="4424926"/>
            <a:ext cx="1618507" cy="20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79266" y="1412776"/>
            <a:ext cx="86412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3200" kern="0" dirty="0" smtClean="0">
                <a:solidFill>
                  <a:srgbClr val="7C283C"/>
                </a:solidFill>
              </a:rPr>
              <a:t>Trade for All-towards a responsible trade and investment policy</a:t>
            </a:r>
            <a:endParaRPr lang="en-GB" sz="3200" kern="0" dirty="0">
              <a:solidFill>
                <a:srgbClr val="7C283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3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1"/>
            <a:ext cx="8229600" cy="504056"/>
          </a:xfrm>
        </p:spPr>
        <p:txBody>
          <a:bodyPr/>
          <a:lstStyle/>
          <a:p>
            <a:r>
              <a:rPr lang="en-GB" sz="3200" dirty="0" smtClean="0">
                <a:solidFill>
                  <a:srgbClr val="7C283C"/>
                </a:solidFill>
              </a:rPr>
              <a:t>The core of the EU policy</a:t>
            </a:r>
            <a:endParaRPr lang="en-GB" sz="3200" dirty="0">
              <a:solidFill>
                <a:srgbClr val="7C283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0" y="2276872"/>
            <a:ext cx="8229600" cy="423589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en-US" sz="2000" b="1" i="0" kern="0" dirty="0" smtClean="0">
                <a:solidFill>
                  <a:srgbClr val="0F5494"/>
                </a:solidFill>
              </a:rPr>
              <a:t>Trade is for all &amp; trade and investment policy are conducted in an ever more responsible way.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US" sz="1400" b="1" i="0" u="sng" kern="0" dirty="0" smtClean="0">
              <a:solidFill>
                <a:srgbClr val="0F5494"/>
              </a:solidFill>
            </a:endParaRP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US" sz="2000" b="1" i="0" kern="0" dirty="0" smtClean="0">
                <a:solidFill>
                  <a:srgbClr val="0F5494"/>
                </a:solidFill>
              </a:rPr>
              <a:t>Benefits of trade should be accessible to</a:t>
            </a:r>
          </a:p>
          <a:p>
            <a:pPr>
              <a:buClr>
                <a:srgbClr val="0F5494"/>
              </a:buClr>
            </a:pPr>
            <a:r>
              <a:rPr lang="en-US" sz="2000" b="1" i="0" kern="0" dirty="0">
                <a:solidFill>
                  <a:srgbClr val="0F5494"/>
                </a:solidFill>
              </a:rPr>
              <a:t>C</a:t>
            </a:r>
            <a:r>
              <a:rPr lang="en-US" sz="2000" b="1" i="0" kern="0" dirty="0" smtClean="0">
                <a:solidFill>
                  <a:srgbClr val="0F5494"/>
                </a:solidFill>
              </a:rPr>
              <a:t>onsumers, workers, self-employed and citizens at large, small, medium and large enterprises</a:t>
            </a:r>
          </a:p>
          <a:p>
            <a:pPr>
              <a:buClr>
                <a:srgbClr val="0F5494"/>
              </a:buClr>
            </a:pPr>
            <a:r>
              <a:rPr lang="en-US" sz="2000" b="1" i="0" u="sng" kern="0" dirty="0" smtClean="0">
                <a:solidFill>
                  <a:srgbClr val="0F5494"/>
                </a:solidFill>
              </a:rPr>
              <a:t>As well as all people in partner countries</a:t>
            </a:r>
            <a:r>
              <a:rPr lang="en-US" sz="2000" b="1" i="0" kern="0" dirty="0" smtClean="0">
                <a:solidFill>
                  <a:srgbClr val="0F5494"/>
                </a:solidFill>
              </a:rPr>
              <a:t>, in particular the poorest in the developing world.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GB" sz="2000" b="1" i="0" kern="0" dirty="0" smtClean="0">
              <a:solidFill>
                <a:srgbClr val="0F5494"/>
              </a:solidFill>
            </a:endParaRP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en-GB" sz="2000" b="1" i="0" kern="0" dirty="0" smtClean="0">
                <a:solidFill>
                  <a:srgbClr val="0F5494"/>
                </a:solidFill>
              </a:rPr>
              <a:t>Effective, transparent and based on EU values</a:t>
            </a:r>
          </a:p>
          <a:p>
            <a:pPr marL="0" indent="0">
              <a:buClr>
                <a:srgbClr val="FFFFFF"/>
              </a:buClr>
              <a:buFontTx/>
              <a:buNone/>
            </a:pPr>
            <a:endParaRPr lang="en-US" kern="0" dirty="0" smtClean="0">
              <a:solidFill>
                <a:srgbClr val="0F549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8904" y="1844824"/>
            <a:ext cx="8229600" cy="468052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GB" sz="2000" b="1" i="0" u="sng" dirty="0" smtClean="0">
                <a:solidFill>
                  <a:srgbClr val="0F5494"/>
                </a:solidFill>
              </a:rPr>
              <a:t>Effective:</a:t>
            </a:r>
          </a:p>
          <a:p>
            <a:pPr marL="457200" indent="-457200">
              <a:spcAft>
                <a:spcPts val="1800"/>
              </a:spcAft>
              <a:buClr>
                <a:srgbClr val="7C283C"/>
              </a:buClr>
              <a:buFont typeface="+mj-lt"/>
              <a:buAutoNum type="arabicPeriod"/>
            </a:pPr>
            <a:r>
              <a:rPr lang="en-GB" sz="2000" b="1" i="0" dirty="0" smtClean="0">
                <a:solidFill>
                  <a:srgbClr val="0F5494"/>
                </a:solidFill>
              </a:rPr>
              <a:t>Take account of new economic realities:</a:t>
            </a:r>
          </a:p>
          <a:p>
            <a:pPr marL="400050" lvl="1" indent="0">
              <a:spcAft>
                <a:spcPts val="1800"/>
              </a:spcAft>
              <a:buClr>
                <a:srgbClr val="7C283C"/>
              </a:buClr>
              <a:buNone/>
            </a:pPr>
            <a:r>
              <a:rPr lang="en-GB" sz="1800" dirty="0" smtClean="0">
                <a:solidFill>
                  <a:srgbClr val="0F5494"/>
                </a:solidFill>
              </a:rPr>
              <a:t>Integrated  global value chains – importance of imports – international regulatory co-operation – digital economy – energy and raw materials – intellectual property rights protection – customs facilitation – etc.</a:t>
            </a:r>
          </a:p>
          <a:p>
            <a:pPr marL="457200" indent="-457200">
              <a:spcAft>
                <a:spcPts val="1800"/>
              </a:spcAft>
              <a:buClr>
                <a:srgbClr val="7C283C"/>
              </a:buClr>
              <a:buFont typeface="+mj-lt"/>
              <a:buAutoNum type="arabicPeriod"/>
            </a:pPr>
            <a:r>
              <a:rPr lang="en-GB" sz="2000" b="1" i="0" dirty="0" smtClean="0">
                <a:solidFill>
                  <a:srgbClr val="0F5494"/>
                </a:solidFill>
              </a:rPr>
              <a:t>Ensure coherence </a:t>
            </a:r>
            <a:r>
              <a:rPr lang="en-GB" sz="2000" b="1" i="0" dirty="0">
                <a:solidFill>
                  <a:srgbClr val="0F5494"/>
                </a:solidFill>
              </a:rPr>
              <a:t>and </a:t>
            </a:r>
            <a:r>
              <a:rPr lang="en-GB" sz="2000" b="1" i="0" dirty="0" smtClean="0">
                <a:solidFill>
                  <a:srgbClr val="0F5494"/>
                </a:solidFill>
              </a:rPr>
              <a:t>mutual supportiveness between trade and related policies</a:t>
            </a:r>
            <a:r>
              <a:rPr lang="en-GB" sz="2000" b="1" i="0" dirty="0">
                <a:solidFill>
                  <a:srgbClr val="0F5494"/>
                </a:solidFill>
              </a:rPr>
              <a:t>, </a:t>
            </a:r>
            <a:r>
              <a:rPr lang="en-GB" sz="2000" b="1" i="0" dirty="0" smtClean="0">
                <a:solidFill>
                  <a:srgbClr val="0F5494"/>
                </a:solidFill>
              </a:rPr>
              <a:t>particularly development co-operation:</a:t>
            </a:r>
            <a:endParaRPr lang="en-GB" sz="1800" b="1" dirty="0" smtClean="0">
              <a:solidFill>
                <a:srgbClr val="0F5494"/>
              </a:solidFill>
            </a:endParaRPr>
          </a:p>
          <a:p>
            <a:pPr marL="400050" lvl="1" indent="0">
              <a:spcAft>
                <a:spcPts val="1800"/>
              </a:spcAft>
              <a:buClr>
                <a:srgbClr val="7C283C"/>
              </a:buClr>
              <a:buNone/>
            </a:pPr>
            <a:r>
              <a:rPr lang="en-GB" sz="1800" dirty="0" smtClean="0">
                <a:solidFill>
                  <a:srgbClr val="0F5494"/>
                </a:solidFill>
              </a:rPr>
              <a:t>Inclusive and sustainable growth in developing countries, regional integration, creation of decent jobs, etc.</a:t>
            </a:r>
            <a:endParaRPr lang="en-GB" sz="1800" dirty="0">
              <a:solidFill>
                <a:srgbClr val="0F5494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7" y="1268762"/>
            <a:ext cx="8229600" cy="576065"/>
          </a:xfrm>
        </p:spPr>
        <p:txBody>
          <a:bodyPr/>
          <a:lstStyle/>
          <a:p>
            <a:r>
              <a:rPr lang="en-GB" sz="3200" dirty="0" smtClean="0">
                <a:solidFill>
                  <a:srgbClr val="7C283C"/>
                </a:solidFill>
              </a:rPr>
              <a:t>Responsible means...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0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753"/>
            <a:ext cx="8229600" cy="720079"/>
          </a:xfrm>
        </p:spPr>
        <p:txBody>
          <a:bodyPr/>
          <a:lstStyle/>
          <a:p>
            <a:r>
              <a:rPr lang="en-GB" sz="3200" dirty="0">
                <a:solidFill>
                  <a:srgbClr val="7C283C"/>
                </a:solidFill>
              </a:rPr>
              <a:t>Responsible also means...</a:t>
            </a: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8904" y="1844826"/>
            <a:ext cx="8229600" cy="45365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GB" sz="2000" b="1" i="0" u="sng" dirty="0">
                <a:solidFill>
                  <a:srgbClr val="0F5494"/>
                </a:solidFill>
              </a:rPr>
              <a:t>Based on values:</a:t>
            </a:r>
          </a:p>
          <a:p>
            <a:pPr marL="0" indent="0">
              <a:spcAft>
                <a:spcPts val="1800"/>
              </a:spcAft>
              <a:buClr>
                <a:srgbClr val="7C283C"/>
              </a:buClr>
              <a:buNone/>
            </a:pPr>
            <a:r>
              <a:rPr lang="en-GB" sz="2000" b="1" i="0" kern="1200" dirty="0">
                <a:solidFill>
                  <a:srgbClr val="0F5494"/>
                </a:solidFill>
              </a:rPr>
              <a:t>Expand action to support sustainable development, </a:t>
            </a:r>
            <a:r>
              <a:rPr lang="en-GB" sz="2000" b="1" i="0" kern="1200" dirty="0" smtClean="0">
                <a:solidFill>
                  <a:srgbClr val="0F5494"/>
                </a:solidFill>
              </a:rPr>
              <a:t>inclusive growth, creation of decent jobs, fair </a:t>
            </a:r>
            <a:r>
              <a:rPr lang="en-GB" sz="2000" b="1" i="0" kern="1200" dirty="0">
                <a:solidFill>
                  <a:srgbClr val="0F5494"/>
                </a:solidFill>
              </a:rPr>
              <a:t>&amp; ethical trade, responsible supply chains, human rights</a:t>
            </a:r>
          </a:p>
          <a:p>
            <a:pPr marL="0" indent="0">
              <a:spcAft>
                <a:spcPts val="1800"/>
              </a:spcAft>
              <a:buClr>
                <a:srgbClr val="7C283C"/>
              </a:buClr>
              <a:buNone/>
            </a:pPr>
            <a:r>
              <a:rPr lang="en-GB" sz="2000" b="1" i="0" kern="1200" dirty="0" smtClean="0">
                <a:solidFill>
                  <a:srgbClr val="0F5494"/>
                </a:solidFill>
              </a:rPr>
              <a:t>Safeguard </a:t>
            </a:r>
            <a:r>
              <a:rPr lang="en-GB" sz="2000" b="1" i="0" kern="1200" dirty="0">
                <a:solidFill>
                  <a:srgbClr val="0F5494"/>
                </a:solidFill>
              </a:rPr>
              <a:t>and promote the EU regulatory protection</a:t>
            </a:r>
          </a:p>
          <a:p>
            <a:pPr marL="0" indent="0">
              <a:spcAft>
                <a:spcPts val="1800"/>
              </a:spcAft>
              <a:buClr>
                <a:srgbClr val="7C283C"/>
              </a:buClr>
              <a:buNone/>
            </a:pPr>
            <a:r>
              <a:rPr lang="en-GB" sz="2000" b="1" i="0" kern="1200" dirty="0">
                <a:solidFill>
                  <a:srgbClr val="0F5494"/>
                </a:solidFill>
              </a:rPr>
              <a:t>Lead a reform of investment policy globally </a:t>
            </a:r>
            <a:r>
              <a:rPr lang="en-GB" sz="2000" b="1" i="0" kern="1200" dirty="0" smtClean="0">
                <a:solidFill>
                  <a:srgbClr val="0F5494"/>
                </a:solidFill>
              </a:rPr>
              <a:t>(from investor-to-state </a:t>
            </a:r>
            <a:r>
              <a:rPr lang="en-GB" sz="2000" b="1" i="0" kern="1200" dirty="0">
                <a:solidFill>
                  <a:srgbClr val="0F5494"/>
                </a:solidFill>
              </a:rPr>
              <a:t>dispute settlement </a:t>
            </a:r>
            <a:r>
              <a:rPr lang="en-GB" sz="2000" b="1" i="0" kern="1200" dirty="0" smtClean="0">
                <a:solidFill>
                  <a:srgbClr val="0F5494"/>
                </a:solidFill>
              </a:rPr>
              <a:t>to an Investment </a:t>
            </a:r>
            <a:r>
              <a:rPr lang="en-GB" sz="2000" b="1" i="0" kern="1200" dirty="0">
                <a:solidFill>
                  <a:srgbClr val="0F5494"/>
                </a:solidFill>
              </a:rPr>
              <a:t>Court System)</a:t>
            </a:r>
          </a:p>
          <a:p>
            <a:pPr marL="0" indent="0">
              <a:spcAft>
                <a:spcPts val="1800"/>
              </a:spcAft>
              <a:buClr>
                <a:srgbClr val="7C283C"/>
              </a:buClr>
              <a:buNone/>
            </a:pPr>
            <a:r>
              <a:rPr lang="en-GB" sz="2000" b="1" i="0" kern="1200" dirty="0" smtClean="0">
                <a:solidFill>
                  <a:srgbClr val="0F5494"/>
                </a:solidFill>
              </a:rPr>
              <a:t>Establish </a:t>
            </a:r>
            <a:r>
              <a:rPr lang="en-GB" sz="2000" b="1" i="0" kern="1200" dirty="0">
                <a:solidFill>
                  <a:srgbClr val="0F5494"/>
                </a:solidFill>
              </a:rPr>
              <a:t>anti-corruption provisions </a:t>
            </a:r>
            <a:r>
              <a:rPr lang="en-GB" sz="2000" b="1" i="0" kern="1200" dirty="0" smtClean="0">
                <a:solidFill>
                  <a:srgbClr val="0F5494"/>
                </a:solidFill>
              </a:rPr>
              <a:t>in </a:t>
            </a:r>
            <a:r>
              <a:rPr lang="en-GB" sz="2000" b="1" i="0" kern="1200" dirty="0">
                <a:solidFill>
                  <a:srgbClr val="0F5494"/>
                </a:solidFill>
              </a:rPr>
              <a:t>future FTAs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139952" y="4149080"/>
            <a:ext cx="360040" cy="7200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139954" y="4221088"/>
            <a:ext cx="864096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C283C"/>
                </a:solidFill>
              </a:rPr>
              <a:t>The EPA vision</a:t>
            </a:r>
            <a:endParaRPr lang="en-GB" dirty="0">
              <a:solidFill>
                <a:srgbClr val="7C28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04244"/>
            <a:ext cx="8229600" cy="3529013"/>
          </a:xfrm>
        </p:spPr>
        <p:txBody>
          <a:bodyPr/>
          <a:lstStyle/>
          <a:p>
            <a:pPr lvl="1"/>
            <a:r>
              <a:rPr lang="en-GB" b="1" i="0" dirty="0" smtClean="0"/>
              <a:t>to </a:t>
            </a:r>
            <a:r>
              <a:rPr lang="en-GB" b="1" i="0" dirty="0"/>
              <a:t>support Africa's trade </a:t>
            </a:r>
            <a:r>
              <a:rPr lang="en-GB" b="1" i="0" dirty="0" smtClean="0"/>
              <a:t>and development with </a:t>
            </a:r>
            <a:r>
              <a:rPr lang="en-GB" b="1" i="0" dirty="0"/>
              <a:t>asymmetric </a:t>
            </a:r>
            <a:r>
              <a:rPr lang="en-GB" b="1" i="0" dirty="0" smtClean="0"/>
              <a:t>commitments</a:t>
            </a:r>
          </a:p>
          <a:p>
            <a:endParaRPr lang="en-GB" sz="2000" b="1" i="0" dirty="0"/>
          </a:p>
          <a:p>
            <a:pPr lvl="1"/>
            <a:r>
              <a:rPr lang="en-GB" b="1" i="0" dirty="0" smtClean="0"/>
              <a:t>partnership </a:t>
            </a:r>
            <a:r>
              <a:rPr lang="en-GB" b="1" i="0" dirty="0"/>
              <a:t>with rights and obligations for both sides, particularly on sustainable </a:t>
            </a:r>
            <a:r>
              <a:rPr lang="en-GB" b="1" i="0" dirty="0" smtClean="0"/>
              <a:t>development, which is an explicit EPA objective</a:t>
            </a:r>
          </a:p>
          <a:p>
            <a:endParaRPr lang="en-GB" sz="2000" b="1" i="0" dirty="0" smtClean="0"/>
          </a:p>
          <a:p>
            <a:pPr lvl="1"/>
            <a:r>
              <a:rPr lang="en-GB" b="1" i="0" dirty="0" smtClean="0"/>
              <a:t>objective of true African </a:t>
            </a:r>
            <a:r>
              <a:rPr lang="en-GB" b="1" i="0" dirty="0"/>
              <a:t>regional integration </a:t>
            </a:r>
            <a:r>
              <a:rPr lang="en-GB" b="1" i="0" dirty="0" smtClean="0"/>
              <a:t>and African </a:t>
            </a:r>
            <a:r>
              <a:rPr lang="en-GB" b="1" i="0" dirty="0"/>
              <a:t>integration into the world </a:t>
            </a:r>
            <a:r>
              <a:rPr lang="en-GB" b="1" i="0" dirty="0" smtClean="0"/>
              <a:t>economy</a:t>
            </a:r>
            <a:endParaRPr lang="en-GB" i="0" dirty="0">
              <a:solidFill>
                <a:srgbClr val="7C283C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7C283C"/>
                </a:solidFill>
              </a:rPr>
              <a:t>EPAs are more than unilateral tariff preferences like AGOA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1"/>
            <a:ext cx="8229600" cy="576063"/>
          </a:xfrm>
        </p:spPr>
        <p:txBody>
          <a:bodyPr/>
          <a:lstStyle/>
          <a:p>
            <a:r>
              <a:rPr lang="en-GB" sz="3200" dirty="0">
                <a:solidFill>
                  <a:srgbClr val="7C283C"/>
                </a:solidFill>
              </a:rPr>
              <a:t>Negotiation </a:t>
            </a:r>
            <a:r>
              <a:rPr lang="en-GB" sz="3200" dirty="0" smtClean="0">
                <a:solidFill>
                  <a:srgbClr val="7C283C"/>
                </a:solidFill>
              </a:rPr>
              <a:t>agenda with Africa</a:t>
            </a:r>
            <a:endParaRPr lang="en-GB" sz="32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78904" y="1844826"/>
            <a:ext cx="8229600" cy="4608512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7C283C"/>
              </a:buClr>
              <a:buFontTx/>
              <a:buNone/>
            </a:pPr>
            <a:r>
              <a:rPr lang="en-US" sz="2000" b="1" i="0" dirty="0" smtClean="0">
                <a:solidFill>
                  <a:srgbClr val="0F5494"/>
                </a:solidFill>
              </a:rPr>
              <a:t>Redefine the relationship </a:t>
            </a:r>
            <a:r>
              <a:rPr lang="en-US" sz="2000" b="1" i="0" dirty="0">
                <a:solidFill>
                  <a:srgbClr val="0F5494"/>
                </a:solidFill>
              </a:rPr>
              <a:t>with </a:t>
            </a:r>
            <a:r>
              <a:rPr lang="en-US" sz="2000" b="1" i="0" dirty="0" smtClean="0">
                <a:solidFill>
                  <a:srgbClr val="7C283C"/>
                </a:solidFill>
              </a:rPr>
              <a:t>Africa</a:t>
            </a:r>
            <a:r>
              <a:rPr lang="en-US" sz="2000" b="1" i="0" dirty="0" smtClean="0">
                <a:solidFill>
                  <a:srgbClr val="0F5494"/>
                </a:solidFill>
              </a:rPr>
              <a:t>:</a:t>
            </a:r>
            <a:endParaRPr lang="en-US" sz="2000" b="1" i="0" dirty="0">
              <a:solidFill>
                <a:srgbClr val="0F5494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rgbClr val="0F5494"/>
              </a:buClr>
            </a:pPr>
            <a:r>
              <a:rPr lang="en-US" dirty="0">
                <a:solidFill>
                  <a:srgbClr val="0F5494"/>
                </a:solidFill>
              </a:rPr>
              <a:t>E</a:t>
            </a:r>
            <a:r>
              <a:rPr lang="en-US" dirty="0" smtClean="0">
                <a:solidFill>
                  <a:srgbClr val="0F5494"/>
                </a:solidFill>
              </a:rPr>
              <a:t>ffective </a:t>
            </a:r>
            <a:r>
              <a:rPr lang="en-US" dirty="0">
                <a:solidFill>
                  <a:srgbClr val="0F5494"/>
                </a:solidFill>
              </a:rPr>
              <a:t>implementation </a:t>
            </a:r>
            <a:r>
              <a:rPr lang="en-US" dirty="0" smtClean="0">
                <a:solidFill>
                  <a:srgbClr val="0F5494"/>
                </a:solidFill>
              </a:rPr>
              <a:t>of existing EPAs, deepening for ESA EPA </a:t>
            </a:r>
          </a:p>
          <a:p>
            <a:pPr marL="342900" lvl="1" indent="-342900">
              <a:spcAft>
                <a:spcPts val="1200"/>
              </a:spcAft>
              <a:buClr>
                <a:srgbClr val="0F5494"/>
              </a:buClr>
            </a:pPr>
            <a:r>
              <a:rPr lang="en-US" dirty="0" smtClean="0">
                <a:solidFill>
                  <a:srgbClr val="0F5494"/>
                </a:solidFill>
              </a:rPr>
              <a:t>Conclude the process leading to the entry into application of pending EPAs</a:t>
            </a:r>
            <a:endParaRPr lang="en-US" dirty="0">
              <a:solidFill>
                <a:srgbClr val="0F5494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rgbClr val="0F5494"/>
              </a:buClr>
            </a:pPr>
            <a:r>
              <a:rPr lang="en-US" dirty="0" smtClean="0">
                <a:solidFill>
                  <a:srgbClr val="0F5494"/>
                </a:solidFill>
              </a:rPr>
              <a:t>Deeper </a:t>
            </a:r>
            <a:r>
              <a:rPr lang="en-US" dirty="0">
                <a:solidFill>
                  <a:srgbClr val="0F5494"/>
                </a:solidFill>
              </a:rPr>
              <a:t>relations bilaterally </a:t>
            </a:r>
            <a:r>
              <a:rPr lang="en-US" dirty="0" smtClean="0">
                <a:solidFill>
                  <a:srgbClr val="0F5494"/>
                </a:solidFill>
              </a:rPr>
              <a:t>with African countries without an EPA and </a:t>
            </a:r>
            <a:r>
              <a:rPr lang="en-US" dirty="0">
                <a:solidFill>
                  <a:srgbClr val="0F5494"/>
                </a:solidFill>
              </a:rPr>
              <a:t>with the African </a:t>
            </a:r>
            <a:r>
              <a:rPr lang="en-US" dirty="0" smtClean="0">
                <a:solidFill>
                  <a:srgbClr val="0F5494"/>
                </a:solidFill>
              </a:rPr>
              <a:t>Union (strategic partnership)</a:t>
            </a:r>
            <a:endParaRPr lang="en-US" dirty="0">
              <a:solidFill>
                <a:srgbClr val="0F5494"/>
              </a:solidFill>
            </a:endParaRPr>
          </a:p>
          <a:p>
            <a:pPr marL="0" lvl="1" indent="0" algn="ctr">
              <a:spcAft>
                <a:spcPts val="1200"/>
              </a:spcAft>
              <a:buClr>
                <a:srgbClr val="0F5494"/>
              </a:buClr>
              <a:buFontTx/>
              <a:buNone/>
            </a:pPr>
            <a:r>
              <a:rPr lang="en-US" sz="2400" dirty="0" smtClean="0">
                <a:solidFill>
                  <a:srgbClr val="0F5494"/>
                </a:solidFill>
              </a:rPr>
              <a:t>The EU sees EPAs as building blocks for regional integration eventually leading to integration at continental level</a:t>
            </a:r>
            <a:endParaRPr lang="en-US" sz="2400" dirty="0">
              <a:solidFill>
                <a:srgbClr val="0F5494"/>
              </a:solidFill>
            </a:endParaRPr>
          </a:p>
          <a:p>
            <a:pPr marL="457200" lvl="1" indent="0">
              <a:spcAft>
                <a:spcPts val="1600"/>
              </a:spcAft>
              <a:buFontTx/>
              <a:buNone/>
            </a:pPr>
            <a:endParaRPr lang="en-US" sz="1600" i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71600" y="5157193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1331640" y="4653135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2403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0" y="1151277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7C283C"/>
                </a:solidFill>
              </a:rPr>
              <a:t>  The five African EPA groups</a:t>
            </a:r>
            <a:endParaRPr lang="en-GB" dirty="0">
              <a:solidFill>
                <a:srgbClr val="7C283C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4" r="1248" b="4898"/>
          <a:stretch/>
        </p:blipFill>
        <p:spPr bwMode="auto">
          <a:xfrm>
            <a:off x="1547666" y="1844826"/>
            <a:ext cx="5459437" cy="480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9D7E-7256-4545-B973-6738590E28D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57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846</Words>
  <Application>Microsoft Office PowerPoint</Application>
  <PresentationFormat>Affichage à l'écran (4:3)</PresentationFormat>
  <Paragraphs>138</Paragraphs>
  <Slides>18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Blank</vt:lpstr>
      <vt:lpstr>Diapositive 1</vt:lpstr>
      <vt:lpstr>Content </vt:lpstr>
      <vt:lpstr>Diapositive 3</vt:lpstr>
      <vt:lpstr>The core of the EU policy</vt:lpstr>
      <vt:lpstr>Responsible means...</vt:lpstr>
      <vt:lpstr>Responsible also means...</vt:lpstr>
      <vt:lpstr>The EPA vision</vt:lpstr>
      <vt:lpstr>Negotiation agenda with Africa</vt:lpstr>
      <vt:lpstr>  The five African EPA groups</vt:lpstr>
      <vt:lpstr>EPAs work: </vt:lpstr>
      <vt:lpstr>EPAs work: </vt:lpstr>
      <vt:lpstr>EPAs do work:  Mauritius </vt:lpstr>
      <vt:lpstr>EPAs do work: Seychelles</vt:lpstr>
      <vt:lpstr>EPAs do work: Madagascar </vt:lpstr>
      <vt:lpstr>EPAs work: Zimbabwe </vt:lpstr>
      <vt:lpstr>EPAs - supported through financial and non-financial means</vt:lpstr>
      <vt:lpstr>ESA EPA deepening </vt:lpstr>
      <vt:lpstr>Thank you   and please note the address of our TRADE Helpdesk   http://trade.ec.europa.eu/tradehelp/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ZARNAUSKAITE Ruta (TRADE)</dc:creator>
  <cp:lastModifiedBy>user</cp:lastModifiedBy>
  <cp:revision>269</cp:revision>
  <cp:lastPrinted>2017-10-12T11:42:46Z</cp:lastPrinted>
  <dcterms:created xsi:type="dcterms:W3CDTF">2018-03-15T20:10:07Z</dcterms:created>
  <dcterms:modified xsi:type="dcterms:W3CDTF">2018-09-27T07:16:12Z</dcterms:modified>
</cp:coreProperties>
</file>