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05" r:id="rId3"/>
    <p:sldId id="323" r:id="rId4"/>
    <p:sldId id="338" r:id="rId5"/>
    <p:sldId id="335" r:id="rId6"/>
    <p:sldId id="336" r:id="rId7"/>
    <p:sldId id="340" r:id="rId8"/>
    <p:sldId id="341" r:id="rId9"/>
    <p:sldId id="342" r:id="rId10"/>
    <p:sldId id="337" r:id="rId11"/>
    <p:sldId id="339" r:id="rId12"/>
    <p:sldId id="319" r:id="rId13"/>
    <p:sldId id="334" r:id="rId14"/>
    <p:sldId id="322" r:id="rId15"/>
    <p:sldId id="316" r:id="rId16"/>
    <p:sldId id="326" r:id="rId17"/>
    <p:sldId id="328" r:id="rId18"/>
    <p:sldId id="329" r:id="rId19"/>
    <p:sldId id="330" r:id="rId20"/>
    <p:sldId id="331" r:id="rId21"/>
    <p:sldId id="332" r:id="rId22"/>
    <p:sldId id="318" r:id="rId23"/>
    <p:sldId id="320" r:id="rId24"/>
    <p:sldId id="333" r:id="rId25"/>
    <p:sldId id="321" r:id="rId26"/>
    <p:sldId id="327" r:id="rId27"/>
    <p:sldId id="306" r:id="rId28"/>
    <p:sldId id="314" r:id="rId29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C:\Users\jaime de Melo\Dropbox\EXCEL-TRAINING" initials="jdM" lastIdx="1" clrIdx="0">
    <p:extLst>
      <p:ext uri="{19B8F6BF-5375-455C-9EA6-DF929625EA0E}">
        <p15:presenceInfo xmlns:p15="http://schemas.microsoft.com/office/powerpoint/2012/main" userId="jC:\Users\jaime de Melo\Dropbox\EXCEL-TRAIN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478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B5138-4530-4F9C-95D7-01FBC3EDA89F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2A63-8606-4210-A203-2C5D5AC090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2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2A63-8606-4210-A203-2C5D5AC0905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78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2A63-8606-4210-A203-2C5D5AC0905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44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2A63-8606-4210-A203-2C5D5AC0905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6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22A63-8606-4210-A203-2C5D5AC0905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9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65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46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56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36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10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94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45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47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13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709BE-5720-4261-B0B7-0A88D85E93B1}" type="datetimeFigureOut">
              <a:rPr lang="fr-FR" smtClean="0"/>
              <a:t>30/09/2018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FBAE-BAE7-4B07-A28F-2F59A977A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22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tnet.unescap.org/publications/books-reports/handbook-negotiating-sustainable-development-provisions-preferenti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adb.org/sites/default/files/publication/327451/adbi-win-win-how-international-trade-can-help-meet-sdgs.pdf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gc.org/wp-content/uploads/2015/03/De-Melo-Regolo-2014-Policy-Brief.pdf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theigc.org/blog/regional-trade-agreements-in-africa-success-or-failur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128" y="1484784"/>
            <a:ext cx="7164288" cy="151216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fr-FR" sz="3600" dirty="0"/>
              <a:t/>
            </a:r>
            <a:br>
              <a:rPr lang="fr-FR" sz="3600" dirty="0"/>
            </a:br>
            <a:r>
              <a:rPr lang="fr-FR" dirty="0" err="1" smtClean="0"/>
              <a:t>Preferential</a:t>
            </a:r>
            <a:r>
              <a:rPr lang="fr-FR" dirty="0" smtClean="0"/>
              <a:t> Trade </a:t>
            </a:r>
            <a:r>
              <a:rPr lang="fr-FR" dirty="0" err="1" smtClean="0"/>
              <a:t>Agreements</a:t>
            </a:r>
            <a:r>
              <a:rPr lang="fr-FR" dirty="0" smtClean="0"/>
              <a:t> in the </a:t>
            </a:r>
            <a:r>
              <a:rPr lang="fr-FR" dirty="0" err="1" smtClean="0"/>
              <a:t>era</a:t>
            </a:r>
            <a:r>
              <a:rPr lang="fr-FR" dirty="0" smtClean="0"/>
              <a:t> of </a:t>
            </a:r>
            <a:r>
              <a:rPr lang="fr-FR" dirty="0" err="1" smtClean="0"/>
              <a:t>SDGs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96766"/>
            <a:ext cx="7920880" cy="1460426"/>
          </a:xfrm>
        </p:spPr>
        <p:txBody>
          <a:bodyPr>
            <a:normAutofit/>
          </a:bodyPr>
          <a:lstStyle/>
          <a:p>
            <a:r>
              <a:rPr lang="fr-FR" sz="4000" dirty="0"/>
              <a:t>Jaime de Melo</a:t>
            </a:r>
          </a:p>
          <a:p>
            <a:r>
              <a:rPr lang="fr-FR" sz="4000" dirty="0" smtClean="0"/>
              <a:t>FERDI  and Université de Genève</a:t>
            </a:r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1872207" cy="93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674022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/>
              <a:t>Conference</a:t>
            </a:r>
            <a:r>
              <a:rPr lang="fr-FR" dirty="0" smtClean="0"/>
              <a:t>: The </a:t>
            </a:r>
            <a:r>
              <a:rPr lang="fr-FR" dirty="0" err="1" smtClean="0"/>
              <a:t>Economic</a:t>
            </a:r>
            <a:r>
              <a:rPr lang="fr-FR" dirty="0" smtClean="0"/>
              <a:t> </a:t>
            </a:r>
            <a:r>
              <a:rPr lang="fr-FR" dirty="0" err="1" smtClean="0"/>
              <a:t>Partnership</a:t>
            </a:r>
            <a:r>
              <a:rPr lang="fr-FR" dirty="0" smtClean="0"/>
              <a:t> </a:t>
            </a:r>
            <a:r>
              <a:rPr lang="fr-FR" dirty="0" err="1" smtClean="0"/>
              <a:t>Agreemens</a:t>
            </a:r>
            <a:r>
              <a:rPr lang="fr-FR" dirty="0" smtClean="0"/>
              <a:t> (</a:t>
            </a:r>
            <a:r>
              <a:rPr lang="fr-FR" dirty="0" err="1" smtClean="0"/>
              <a:t>EPAs</a:t>
            </a:r>
            <a:r>
              <a:rPr lang="fr-FR" dirty="0" smtClean="0"/>
              <a:t>) in the </a:t>
            </a:r>
            <a:r>
              <a:rPr lang="fr-FR" dirty="0" err="1" smtClean="0"/>
              <a:t>Indian</a:t>
            </a:r>
            <a:r>
              <a:rPr lang="fr-FR" dirty="0" smtClean="0"/>
              <a:t> </a:t>
            </a:r>
            <a:r>
              <a:rPr lang="fr-FR" dirty="0" err="1" smtClean="0"/>
              <a:t>Ocean</a:t>
            </a:r>
            <a:r>
              <a:rPr lang="fr-FR" dirty="0" smtClean="0"/>
              <a:t>, Faculté de Droit et de Sciences Economiques de l Réunion, 27-28 Septembre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2002234"/>
          </a:xfrm>
        </p:spPr>
        <p:txBody>
          <a:bodyPr>
            <a:noAutofit/>
          </a:bodyPr>
          <a:lstStyle/>
          <a:p>
            <a:r>
              <a:rPr lang="en-US" sz="3200" dirty="0" smtClean="0"/>
              <a:t>DEPTH of RTAs</a:t>
            </a:r>
            <a:br>
              <a:rPr lang="en-US" sz="3200" dirty="0" smtClean="0"/>
            </a:br>
            <a:r>
              <a:rPr lang="en-US" sz="3200" dirty="0" smtClean="0"/>
              <a:t>7 RECs vs 108 S-S FTAs</a:t>
            </a:r>
            <a:endParaRPr lang="fr-CH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4638"/>
            <a:ext cx="5832648" cy="61786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1520" y="2453987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Coverage of WTO+ measures</a:t>
            </a:r>
            <a:endParaRPr lang="fr-C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73154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Coverage of WTO-X</a:t>
            </a:r>
          </a:p>
          <a:p>
            <a:r>
              <a:rPr lang="en-US" sz="2400" dirty="0" smtClean="0"/>
              <a:t>Measures (those that go beyond WTO agenda)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50058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726"/>
            <a:ext cx="8229600" cy="394645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FTAs in the </a:t>
            </a:r>
            <a:r>
              <a:rPr lang="en-US" sz="4800" smtClean="0"/>
              <a:t>era SDGs</a:t>
            </a:r>
            <a:endParaRPr lang="fr-CH" sz="4800" dirty="0"/>
          </a:p>
        </p:txBody>
      </p:sp>
    </p:spTree>
    <p:extLst>
      <p:ext uri="{BB962C8B-B14F-4D97-AF65-F5344CB8AC3E}">
        <p14:creationId xmlns:p14="http://schemas.microsoft.com/office/powerpoint/2010/main" val="308552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Environmental Provisions across 34 African RTAs</a:t>
            </a:r>
            <a:endParaRPr lang="fr-CH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084168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Melo and Sorgho </a:t>
            </a:r>
            <a:r>
              <a:rPr lang="en-US" dirty="0"/>
              <a:t>(2018)</a:t>
            </a:r>
            <a:endParaRPr lang="fr-CH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47" y="1351597"/>
            <a:ext cx="5716905" cy="4154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36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BE" sz="3200" b="1" dirty="0" err="1" smtClean="0"/>
              <a:t>Environment</a:t>
            </a:r>
            <a:r>
              <a:rPr lang="fr-BE" sz="3200" b="1" dirty="0" smtClean="0"/>
              <a:t>-Issues </a:t>
            </a:r>
            <a:r>
              <a:rPr lang="fr-BE" sz="3200" b="1" dirty="0" err="1" smtClean="0"/>
              <a:t>Contained</a:t>
            </a:r>
            <a:r>
              <a:rPr lang="fr-BE" sz="3200" b="1" dirty="0" smtClean="0"/>
              <a:t> in </a:t>
            </a:r>
            <a:r>
              <a:rPr lang="fr-BE" sz="3200" b="1" dirty="0" err="1" smtClean="0"/>
              <a:t>African</a:t>
            </a:r>
            <a:r>
              <a:rPr lang="fr-BE" sz="3200" b="1" dirty="0" smtClean="0"/>
              <a:t> </a:t>
            </a:r>
            <a:r>
              <a:rPr lang="fr-BE" sz="3200" b="1" dirty="0" err="1" smtClean="0"/>
              <a:t>RTAs</a:t>
            </a:r>
            <a:endParaRPr lang="en-US" sz="32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471217"/>
              </p:ext>
            </p:extLst>
          </p:nvPr>
        </p:nvGraphicFramePr>
        <p:xfrm>
          <a:off x="251522" y="1844820"/>
          <a:ext cx="8424933" cy="34112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046295">
                  <a:extLst>
                    <a:ext uri="{9D8B030D-6E8A-4147-A177-3AD203B41FA5}">
                      <a16:colId xmlns:a16="http://schemas.microsoft.com/office/drawing/2014/main" xmlns="" val="2877912861"/>
                    </a:ext>
                  </a:extLst>
                </a:gridCol>
                <a:gridCol w="1437715">
                  <a:extLst>
                    <a:ext uri="{9D8B030D-6E8A-4147-A177-3AD203B41FA5}">
                      <a16:colId xmlns:a16="http://schemas.microsoft.com/office/drawing/2014/main" xmlns="" val="3336621941"/>
                    </a:ext>
                  </a:extLst>
                </a:gridCol>
                <a:gridCol w="1230620">
                  <a:extLst>
                    <a:ext uri="{9D8B030D-6E8A-4147-A177-3AD203B41FA5}">
                      <a16:colId xmlns:a16="http://schemas.microsoft.com/office/drawing/2014/main" xmlns="" val="704336764"/>
                    </a:ext>
                  </a:extLst>
                </a:gridCol>
                <a:gridCol w="825843">
                  <a:extLst>
                    <a:ext uri="{9D8B030D-6E8A-4147-A177-3AD203B41FA5}">
                      <a16:colId xmlns:a16="http://schemas.microsoft.com/office/drawing/2014/main" xmlns="" val="3042880332"/>
                    </a:ext>
                  </a:extLst>
                </a:gridCol>
                <a:gridCol w="606062">
                  <a:extLst>
                    <a:ext uri="{9D8B030D-6E8A-4147-A177-3AD203B41FA5}">
                      <a16:colId xmlns:a16="http://schemas.microsoft.com/office/drawing/2014/main" xmlns="" val="3437210124"/>
                    </a:ext>
                  </a:extLst>
                </a:gridCol>
                <a:gridCol w="672664">
                  <a:extLst>
                    <a:ext uri="{9D8B030D-6E8A-4147-A177-3AD203B41FA5}">
                      <a16:colId xmlns:a16="http://schemas.microsoft.com/office/drawing/2014/main" xmlns="" val="1843335969"/>
                    </a:ext>
                  </a:extLst>
                </a:gridCol>
                <a:gridCol w="626042">
                  <a:extLst>
                    <a:ext uri="{9D8B030D-6E8A-4147-A177-3AD203B41FA5}">
                      <a16:colId xmlns:a16="http://schemas.microsoft.com/office/drawing/2014/main" xmlns="" val="380379624"/>
                    </a:ext>
                  </a:extLst>
                </a:gridCol>
                <a:gridCol w="572762">
                  <a:extLst>
                    <a:ext uri="{9D8B030D-6E8A-4147-A177-3AD203B41FA5}">
                      <a16:colId xmlns:a16="http://schemas.microsoft.com/office/drawing/2014/main" xmlns="" val="1642490003"/>
                    </a:ext>
                  </a:extLst>
                </a:gridCol>
                <a:gridCol w="564437">
                  <a:extLst>
                    <a:ext uri="{9D8B030D-6E8A-4147-A177-3AD203B41FA5}">
                      <a16:colId xmlns:a16="http://schemas.microsoft.com/office/drawing/2014/main" xmlns="" val="362542171"/>
                    </a:ext>
                  </a:extLst>
                </a:gridCol>
                <a:gridCol w="842493">
                  <a:extLst>
                    <a:ext uri="{9D8B030D-6E8A-4147-A177-3AD203B41FA5}">
                      <a16:colId xmlns:a16="http://schemas.microsoft.com/office/drawing/2014/main" xmlns="" val="2181352014"/>
                    </a:ext>
                  </a:extLst>
                </a:gridCol>
              </a:tblGrid>
              <a:tr h="341125">
                <a:tc rowSpan="2">
                  <a:txBody>
                    <a:bodyPr/>
                    <a:lstStyle/>
                    <a:p>
                      <a:pPr algn="l" fontAlgn="b"/>
                      <a:r>
                        <a:rPr lang="fr-B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Agreement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Does</a:t>
                      </a:r>
                      <a:r>
                        <a:rPr lang="fr-B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It </a:t>
                      </a:r>
                      <a:r>
                        <a:rPr lang="fr-BE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</a:t>
                      </a:r>
                      <a:r>
                        <a:rPr lang="fr-B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Environmental</a:t>
                      </a:r>
                      <a:r>
                        <a:rPr lang="fr-BE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Provisions?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Provision related to Issue-areas protection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9673358"/>
                  </a:ext>
                </a:extLst>
              </a:tr>
              <a:tr h="341125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Climate Change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Biodiversity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Water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Waste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Fishery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Forest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Desert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Air &amp; Ozone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987447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COMESA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280530886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AMU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(No)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325288171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CEMAC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(No)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666051228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ECCAS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084940326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ECOWAS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616362535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EAC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327612333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SADC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1475640246"/>
                  </a:ext>
                </a:extLst>
              </a:tr>
              <a:tr h="341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UEMOA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fr-BE" sz="1200" b="0" i="0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  <a:r>
                        <a:rPr lang="fr-BE" sz="12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xmlns="" val="258325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4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7809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Coverage of Sustainability Provisions in PTAs</a:t>
            </a:r>
            <a:endParaRPr lang="fr-CH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627970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Source: Baker (2018)</a:t>
            </a:r>
            <a:endParaRPr lang="fr-CH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00966" cy="21965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912" y="4581128"/>
            <a:ext cx="8507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dot indicates that at least one reference is made in at least one agreement of that country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4740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073008" cy="49006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Enforceability of Sustainability </a:t>
            </a:r>
            <a:r>
              <a:rPr lang="en-US" sz="3200" dirty="0">
                <a:solidFill>
                  <a:prstClr val="black"/>
                </a:solidFill>
              </a:rPr>
              <a:t>Provisions in </a:t>
            </a:r>
            <a:r>
              <a:rPr lang="en-US" sz="3200" dirty="0" smtClean="0">
                <a:solidFill>
                  <a:prstClr val="black"/>
                </a:solidFill>
              </a:rPr>
              <a:t>EU and US PTAs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492970" y="497252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Source: Baker (2018)</a:t>
            </a:r>
            <a:endParaRPr lang="fr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46759"/>
            <a:ext cx="8751141" cy="2426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573447"/>
            <a:ext cx="3828840" cy="3167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3629332"/>
            <a:ext cx="3806436" cy="30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8614"/>
            <a:ext cx="8640960" cy="706090"/>
          </a:xfrm>
        </p:spPr>
        <p:txBody>
          <a:bodyPr>
            <a:normAutofit/>
          </a:bodyPr>
          <a:lstStyle/>
          <a:p>
            <a:r>
              <a:rPr lang="fr-CH" sz="3200" dirty="0"/>
              <a:t>Elusive </a:t>
            </a:r>
            <a:r>
              <a:rPr lang="fr-CH" sz="3200" dirty="0" smtClean="0"/>
              <a:t>Doha </a:t>
            </a:r>
            <a:r>
              <a:rPr lang="fr-CH" sz="3200" dirty="0"/>
              <a:t>(2001)-EGA (2014-?)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742052"/>
            <a:ext cx="8878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smtClean="0"/>
              <a:t>The </a:t>
            </a:r>
            <a:r>
              <a:rPr lang="fr-CH" sz="2400" b="1" dirty="0" err="1" smtClean="0"/>
              <a:t>expected</a:t>
            </a:r>
            <a:r>
              <a:rPr lang="fr-CH" sz="2400" b="1" dirty="0" smtClean="0"/>
              <a:t> </a:t>
            </a:r>
            <a:r>
              <a:rPr lang="fr-CH" sz="2400" b="1" dirty="0"/>
              <a:t>Triple </a:t>
            </a:r>
            <a:r>
              <a:rPr lang="fr-CH" sz="2400" b="1" dirty="0" err="1"/>
              <a:t>win</a:t>
            </a:r>
            <a:endParaRPr lang="fr-CH" sz="2400" b="1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/>
              <a:t>Trade: </a:t>
            </a:r>
            <a:r>
              <a:rPr lang="fr-CH" sz="2400" dirty="0" err="1"/>
              <a:t>Decrease</a:t>
            </a:r>
            <a:r>
              <a:rPr lang="fr-CH" sz="2400" dirty="0"/>
              <a:t> </a:t>
            </a:r>
            <a:r>
              <a:rPr lang="fr-CH" sz="2400" dirty="0" err="1"/>
              <a:t>cost</a:t>
            </a:r>
            <a:r>
              <a:rPr lang="fr-CH" sz="2400" dirty="0"/>
              <a:t> of </a:t>
            </a:r>
            <a:r>
              <a:rPr lang="fr-CH" sz="2400" dirty="0" err="1"/>
              <a:t>environmental</a:t>
            </a:r>
            <a:r>
              <a:rPr lang="fr-CH" sz="2400" dirty="0"/>
              <a:t> technologies, </a:t>
            </a:r>
            <a:r>
              <a:rPr lang="fr-CH" sz="2400" dirty="0" err="1"/>
              <a:t>stimulate</a:t>
            </a:r>
            <a:r>
              <a:rPr lang="fr-CH" sz="2400" dirty="0"/>
              <a:t> innovation and </a:t>
            </a:r>
            <a:r>
              <a:rPr lang="fr-CH" sz="2400" dirty="0" err="1"/>
              <a:t>transfer</a:t>
            </a:r>
            <a:r>
              <a:rPr lang="fr-CH" sz="2400" dirty="0"/>
              <a:t> of technologies; </a:t>
            </a:r>
            <a:r>
              <a:rPr lang="fr-CH" sz="2400" dirty="0" err="1"/>
              <a:t>protect</a:t>
            </a:r>
            <a:r>
              <a:rPr lang="fr-CH" sz="2400" dirty="0"/>
              <a:t> </a:t>
            </a:r>
            <a:r>
              <a:rPr lang="fr-CH" sz="2400" dirty="0" err="1"/>
              <a:t>resources</a:t>
            </a:r>
            <a:endParaRPr lang="fr-CH" sz="2400" dirty="0"/>
          </a:p>
          <a:p>
            <a:pPr marL="457200" indent="-457200">
              <a:buFont typeface="+mj-lt"/>
              <a:buAutoNum type="arabicPeriod"/>
            </a:pPr>
            <a:r>
              <a:rPr lang="fr-CH" sz="2400" dirty="0" err="1"/>
              <a:t>Developing</a:t>
            </a:r>
            <a:r>
              <a:rPr lang="fr-CH" sz="2400" dirty="0"/>
              <a:t> </a:t>
            </a:r>
            <a:r>
              <a:rPr lang="fr-CH" sz="2400" dirty="0" err="1"/>
              <a:t>countries:Access</a:t>
            </a:r>
            <a:r>
              <a:rPr lang="fr-CH" sz="2400" dirty="0"/>
              <a:t> to HIC </a:t>
            </a:r>
            <a:r>
              <a:rPr lang="fr-CH" sz="2400" dirty="0" err="1"/>
              <a:t>markets</a:t>
            </a:r>
            <a:r>
              <a:rPr lang="fr-CH" sz="2400" dirty="0"/>
              <a:t> for Asian </a:t>
            </a:r>
            <a:r>
              <a:rPr lang="fr-CH" sz="2400" dirty="0" err="1"/>
              <a:t>economies</a:t>
            </a:r>
            <a:r>
              <a:rPr lang="fr-CH" sz="2400" dirty="0"/>
              <a:t> + </a:t>
            </a:r>
            <a:r>
              <a:rPr lang="fr-CH" sz="2400" dirty="0" err="1"/>
              <a:t>higher-quality</a:t>
            </a:r>
            <a:r>
              <a:rPr lang="fr-CH" sz="2400" dirty="0"/>
              <a:t> </a:t>
            </a:r>
            <a:r>
              <a:rPr lang="fr-CH" sz="2400" dirty="0" err="1"/>
              <a:t>EGs</a:t>
            </a:r>
            <a:r>
              <a:rPr lang="fr-CH" sz="2400" dirty="0"/>
              <a:t> on world </a:t>
            </a:r>
            <a:r>
              <a:rPr lang="fr-CH" sz="2400" dirty="0" err="1"/>
              <a:t>markets</a:t>
            </a:r>
            <a:r>
              <a:rPr lang="fr-CH" sz="2400" dirty="0"/>
              <a:t> for all </a:t>
            </a:r>
            <a:r>
              <a:rPr lang="fr-CH" sz="2400" dirty="0" err="1"/>
              <a:t>developing</a:t>
            </a:r>
            <a:r>
              <a:rPr lang="fr-CH" sz="2400" dirty="0"/>
              <a:t> countries </a:t>
            </a:r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fr-CH" sz="2400" dirty="0"/>
              <a:t> Emissions ↓; </a:t>
            </a:r>
            <a:r>
              <a:rPr lang="fr-CH" sz="2400" dirty="0" err="1"/>
              <a:t>Environment</a:t>
            </a:r>
            <a:r>
              <a:rPr lang="fr-CH" sz="2400" dirty="0"/>
              <a:t> </a:t>
            </a:r>
            <a:r>
              <a:rPr lang="fr-CH" sz="2400" dirty="0" err="1"/>
              <a:t>preserved</a:t>
            </a:r>
            <a:r>
              <a:rPr lang="fr-CH" sz="2400" dirty="0"/>
              <a:t> for all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400" dirty="0"/>
              <a:t>Our </a:t>
            </a:r>
            <a:r>
              <a:rPr lang="fr-CH" sz="2400" dirty="0" err="1"/>
              <a:t>planet</a:t>
            </a:r>
            <a:r>
              <a:rPr lang="fr-CH" sz="2400" dirty="0"/>
              <a:t>: At global </a:t>
            </a:r>
            <a:r>
              <a:rPr lang="fr-CH" sz="2400" dirty="0" err="1"/>
              <a:t>level</a:t>
            </a:r>
            <a:r>
              <a:rPr lang="fr-CH" sz="2400" dirty="0"/>
              <a:t> </a:t>
            </a:r>
            <a:r>
              <a:rPr lang="fr-CH" sz="2400" dirty="0" err="1"/>
              <a:t>environment</a:t>
            </a:r>
            <a:r>
              <a:rPr lang="fr-CH" sz="2400" dirty="0"/>
              <a:t> </a:t>
            </a:r>
            <a:r>
              <a:rPr lang="fr-CH" sz="2400" dirty="0" err="1"/>
              <a:t>better</a:t>
            </a:r>
            <a:r>
              <a:rPr lang="fr-CH" sz="2400" dirty="0"/>
              <a:t> </a:t>
            </a:r>
            <a:r>
              <a:rPr lang="fr-CH" sz="2400" dirty="0" err="1"/>
              <a:t>preserved</a:t>
            </a:r>
            <a:r>
              <a:rPr lang="fr-CH" sz="2400" dirty="0"/>
              <a:t>  </a:t>
            </a:r>
            <a:r>
              <a:rPr lang="fr-CH" sz="2400" dirty="0" err="1"/>
              <a:t>especially</a:t>
            </a:r>
            <a:r>
              <a:rPr lang="fr-CH" sz="2400" dirty="0"/>
              <a:t> if </a:t>
            </a:r>
            <a:r>
              <a:rPr lang="fr-CH" sz="2400" dirty="0" err="1"/>
              <a:t>wide</a:t>
            </a:r>
            <a:r>
              <a:rPr lang="fr-CH" sz="2400" dirty="0"/>
              <a:t> </a:t>
            </a:r>
            <a:r>
              <a:rPr lang="fr-CH" sz="2400" dirty="0" err="1"/>
              <a:t>definition</a:t>
            </a:r>
            <a:r>
              <a:rPr lang="fr-CH" sz="2400" dirty="0"/>
              <a:t> of </a:t>
            </a:r>
            <a:r>
              <a:rPr lang="fr-CH" sz="2400" dirty="0" err="1"/>
              <a:t>EGs</a:t>
            </a:r>
            <a:endParaRPr lang="fr-CH" sz="2400" dirty="0"/>
          </a:p>
        </p:txBody>
      </p:sp>
      <p:sp>
        <p:nvSpPr>
          <p:cNvPr id="6" name="TextBox 3"/>
          <p:cNvSpPr txBox="1"/>
          <p:nvPr/>
        </p:nvSpPr>
        <p:spPr>
          <a:xfrm>
            <a:off x="323528" y="3910404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The reality of </a:t>
            </a:r>
            <a:r>
              <a:rPr lang="fr-CH" sz="2400" b="1" dirty="0" smtClean="0"/>
              <a:t>the </a:t>
            </a:r>
            <a:r>
              <a:rPr lang="fr-CH" sz="2400" b="1" dirty="0" err="1" smtClean="0"/>
              <a:t>negotiations</a:t>
            </a:r>
            <a:r>
              <a:rPr lang="fr-CH" sz="2400" b="1" dirty="0" smtClean="0"/>
              <a:t>: </a:t>
            </a:r>
            <a:r>
              <a:rPr lang="fr-CH" sz="2400" b="1" dirty="0" err="1" smtClean="0"/>
              <a:t>Mercantilism</a:t>
            </a:r>
            <a:r>
              <a:rPr lang="fr-CH" sz="2400" b="1" dirty="0" smtClean="0"/>
              <a:t> at </a:t>
            </a:r>
            <a:r>
              <a:rPr lang="fr-CH" sz="2400" b="1" dirty="0" err="1" smtClean="0"/>
              <a:t>work</a:t>
            </a:r>
            <a:r>
              <a:rPr lang="fr-CH" sz="2400" b="1" dirty="0" smtClean="0"/>
              <a:t> !!!</a:t>
            </a:r>
            <a:endParaRPr lang="fr-CH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∎</a:t>
            </a:r>
            <a:r>
              <a:rPr lang="fr-CH" sz="2400" dirty="0" err="1"/>
              <a:t>Reduction</a:t>
            </a:r>
            <a:r>
              <a:rPr lang="fr-CH" sz="2400" dirty="0"/>
              <a:t>/</a:t>
            </a:r>
            <a:r>
              <a:rPr lang="fr-CH" sz="2400" dirty="0" err="1"/>
              <a:t>elimination</a:t>
            </a:r>
            <a:r>
              <a:rPr lang="fr-CH" sz="2400" dirty="0"/>
              <a:t> of </a:t>
            </a:r>
            <a:r>
              <a:rPr lang="fr-CH" sz="2400" dirty="0" err="1"/>
              <a:t>barriers</a:t>
            </a:r>
            <a:r>
              <a:rPr lang="fr-CH" sz="2400" dirty="0"/>
              <a:t> to </a:t>
            </a:r>
            <a:r>
              <a:rPr lang="fr-CH" sz="2400" dirty="0" err="1"/>
              <a:t>trade</a:t>
            </a:r>
            <a:r>
              <a:rPr lang="fr-CH" sz="2400" dirty="0"/>
              <a:t> in </a:t>
            </a:r>
            <a:r>
              <a:rPr lang="fr-CH" sz="2400" dirty="0" err="1"/>
              <a:t>EGs</a:t>
            </a:r>
            <a:r>
              <a:rPr lang="fr-CH" sz="2400" dirty="0"/>
              <a:t> </a:t>
            </a:r>
            <a:r>
              <a:rPr lang="fr-CH" sz="2400" dirty="0" smtClean="0"/>
              <a:t>But </a:t>
            </a:r>
            <a:r>
              <a:rPr lang="fr-CH" sz="2400" dirty="0"/>
              <a:t>how </a:t>
            </a:r>
            <a:r>
              <a:rPr lang="fr-CH" sz="2400" dirty="0" err="1"/>
              <a:t>defined</a:t>
            </a:r>
            <a:r>
              <a:rPr lang="fr-CH" sz="2400" dirty="0"/>
              <a:t> (...by </a:t>
            </a:r>
            <a:r>
              <a:rPr lang="fr-CH" sz="2400" dirty="0" err="1"/>
              <a:t>negotiators</a:t>
            </a:r>
            <a:r>
              <a:rPr lang="fr-CH" sz="2400" dirty="0"/>
              <a:t>)? Project, </a:t>
            </a:r>
            <a:r>
              <a:rPr lang="fr-CH" sz="2400" dirty="0" err="1"/>
              <a:t>request</a:t>
            </a:r>
            <a:r>
              <a:rPr lang="fr-CH" sz="2400" dirty="0"/>
              <a:t>/</a:t>
            </a:r>
            <a:r>
              <a:rPr lang="fr-CH" sz="2400" dirty="0" err="1"/>
              <a:t>offer</a:t>
            </a:r>
            <a:r>
              <a:rPr lang="fr-CH" sz="2400" dirty="0"/>
              <a:t>, </a:t>
            </a:r>
            <a:r>
              <a:rPr lang="fr-CH" sz="2400" dirty="0" err="1"/>
              <a:t>list</a:t>
            </a:r>
            <a:r>
              <a:rPr lang="fr-CH" sz="2400" dirty="0"/>
              <a:t> (HS6)</a:t>
            </a:r>
          </a:p>
          <a:p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fr-CH" sz="2400" dirty="0"/>
              <a:t>18 </a:t>
            </a:r>
            <a:r>
              <a:rPr lang="fr-CH" sz="2400" dirty="0" err="1"/>
              <a:t>years</a:t>
            </a:r>
            <a:r>
              <a:rPr lang="fr-CH" sz="2400" dirty="0"/>
              <a:t> of </a:t>
            </a:r>
            <a:r>
              <a:rPr lang="fr-CH" sz="2400" dirty="0" err="1"/>
              <a:t>wrangling</a:t>
            </a:r>
            <a:r>
              <a:rPr lang="fr-CH" sz="2400" dirty="0"/>
              <a:t> at Doha/EGA</a:t>
            </a:r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⇒</a:t>
            </a:r>
            <a:r>
              <a:rPr lang="fr-CH" sz="2400" dirty="0"/>
              <a:t> </a:t>
            </a:r>
            <a:r>
              <a:rPr lang="fr-CH" sz="2400" dirty="0" err="1"/>
              <a:t>Only</a:t>
            </a:r>
            <a:r>
              <a:rPr lang="fr-CH" sz="2400" dirty="0"/>
              <a:t> </a:t>
            </a:r>
            <a:r>
              <a:rPr lang="fr-CH" sz="2400" dirty="0" err="1"/>
              <a:t>tariffs</a:t>
            </a:r>
            <a:r>
              <a:rPr lang="fr-CH" sz="2400" dirty="0"/>
              <a:t>  on agenda</a:t>
            </a:r>
          </a:p>
          <a:p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∎ </a:t>
            </a:r>
            <a:r>
              <a:rPr lang="fr-CH" sz="2400" dirty="0" err="1"/>
              <a:t>NTBs</a:t>
            </a:r>
            <a:r>
              <a:rPr lang="fr-CH" sz="2400" dirty="0"/>
              <a:t> </a:t>
            </a:r>
            <a:r>
              <a:rPr lang="fr-CH" sz="2400" dirty="0" err="1"/>
              <a:t>left</a:t>
            </a:r>
            <a:r>
              <a:rPr lang="fr-CH" sz="2400" dirty="0"/>
              <a:t> off agenda</a:t>
            </a:r>
          </a:p>
          <a:p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∎</a:t>
            </a:r>
            <a:r>
              <a:rPr lang="fr-CH" sz="2400" dirty="0"/>
              <a:t>Env. Services (</a:t>
            </a:r>
            <a:r>
              <a:rPr lang="fr-CH" sz="2400" dirty="0" err="1"/>
              <a:t>ESs</a:t>
            </a:r>
            <a:r>
              <a:rPr lang="fr-CH" sz="2400" dirty="0"/>
              <a:t>) not on agenda (</a:t>
            </a:r>
            <a:r>
              <a:rPr lang="fr-CH" sz="2400" dirty="0" err="1"/>
              <a:t>though</a:t>
            </a:r>
            <a:r>
              <a:rPr lang="fr-CH" sz="2400" dirty="0"/>
              <a:t> </a:t>
            </a:r>
            <a:r>
              <a:rPr lang="fr-CH" sz="2400" dirty="0" err="1"/>
              <a:t>strong</a:t>
            </a:r>
            <a:r>
              <a:rPr lang="fr-CH" sz="2400" dirty="0"/>
              <a:t> </a:t>
            </a:r>
            <a:r>
              <a:rPr lang="fr-CH" sz="2400" dirty="0" err="1"/>
              <a:t>complementarity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</a:t>
            </a:r>
            <a:r>
              <a:rPr lang="fr-CH" sz="2400" dirty="0" err="1"/>
              <a:t>EGs</a:t>
            </a:r>
            <a:r>
              <a:rPr lang="fr-CH" sz="2400" dirty="0"/>
              <a:t>)</a:t>
            </a:r>
          </a:p>
          <a:p>
            <a:r>
              <a:rPr lang="fr-CH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fr-CH" sz="2400" dirty="0"/>
              <a:t>A minima agenda at Doha, APEC, and EGA </a:t>
            </a:r>
            <a:r>
              <a:rPr lang="fr-CH" sz="2400" dirty="0" err="1"/>
              <a:t>negotiations</a:t>
            </a:r>
            <a:r>
              <a:rPr lang="fr-CH" sz="2400" dirty="0"/>
              <a:t> (</a:t>
            </a:r>
            <a:r>
              <a:rPr lang="fr-CH" sz="2400" dirty="0" smtClean="0"/>
              <a:t>2014)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008418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34082"/>
          </a:xfrm>
        </p:spPr>
        <p:txBody>
          <a:bodyPr>
            <a:noAutofit/>
          </a:bodyPr>
          <a:lstStyle/>
          <a:p>
            <a:r>
              <a:rPr lang="fr-CH" sz="3600" dirty="0" err="1"/>
              <a:t>Applied</a:t>
            </a:r>
            <a:r>
              <a:rPr lang="fr-CH" sz="3600" dirty="0"/>
              <a:t> </a:t>
            </a:r>
            <a:r>
              <a:rPr lang="fr-CH" sz="3600" dirty="0" err="1"/>
              <a:t>Tariffs</a:t>
            </a:r>
            <a:r>
              <a:rPr lang="fr-CH" sz="3600" dirty="0"/>
              <a:t> by </a:t>
            </a:r>
            <a:r>
              <a:rPr lang="fr-CH" sz="3600" dirty="0" err="1"/>
              <a:t>lists</a:t>
            </a:r>
            <a:r>
              <a:rPr lang="fr-CH" sz="3600" dirty="0"/>
              <a:t> and </a:t>
            </a:r>
            <a:r>
              <a:rPr lang="fr-CH" sz="3600" dirty="0" smtClean="0"/>
              <a:t>country groups</a:t>
            </a:r>
            <a:br>
              <a:rPr lang="fr-CH" sz="3600" dirty="0" smtClean="0"/>
            </a:br>
            <a:r>
              <a:rPr lang="fr-CH" sz="2000" dirty="0" smtClean="0"/>
              <a:t>(&lt;10% </a:t>
            </a:r>
            <a:r>
              <a:rPr lang="fr-CH" sz="2000" dirty="0" err="1" smtClean="0"/>
              <a:t>except</a:t>
            </a:r>
            <a:r>
              <a:rPr lang="fr-CH" sz="2000" dirty="0" smtClean="0"/>
              <a:t> LIC)</a:t>
            </a:r>
            <a:endParaRPr lang="fr-CH" sz="2000" dirty="0"/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xmlns="" id="{4B4016FB-598F-D041-B485-3C34C8A613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608512" cy="3816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980728"/>
            <a:ext cx="4320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Patterns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2400" dirty="0" err="1"/>
              <a:t>Tariffs</a:t>
            </a:r>
            <a:r>
              <a:rPr lang="fr-CH" sz="2400" dirty="0"/>
              <a:t> on </a:t>
            </a:r>
            <a:r>
              <a:rPr lang="fr-CH" sz="2400" dirty="0" err="1"/>
              <a:t>EGs</a:t>
            </a:r>
            <a:r>
              <a:rPr lang="fr-CH" sz="2400" dirty="0"/>
              <a:t> </a:t>
            </a:r>
            <a:r>
              <a:rPr lang="fr-CH" sz="2400" dirty="0" err="1"/>
              <a:t>lower</a:t>
            </a:r>
            <a:r>
              <a:rPr lang="fr-CH" sz="2400" dirty="0"/>
              <a:t> </a:t>
            </a:r>
            <a:r>
              <a:rPr lang="fr-CH" sz="2400" dirty="0" err="1"/>
              <a:t>than</a:t>
            </a:r>
            <a:r>
              <a:rPr lang="fr-CH" sz="2400" dirty="0"/>
              <a:t> non-</a:t>
            </a:r>
            <a:r>
              <a:rPr lang="fr-CH" sz="2400" dirty="0" err="1"/>
              <a:t>EGs</a:t>
            </a:r>
            <a:r>
              <a:rPr lang="fr-CH" sz="2400" dirty="0"/>
              <a:t> for all </a:t>
            </a:r>
            <a:r>
              <a:rPr lang="fr-CH" sz="2400" dirty="0" err="1"/>
              <a:t>lists</a:t>
            </a:r>
            <a:endParaRPr lang="fr-CH" sz="2400" dirty="0"/>
          </a:p>
          <a:p>
            <a:pPr marL="342900" indent="-342900">
              <a:buFont typeface="+mj-lt"/>
              <a:buAutoNum type="arabicPeriod"/>
            </a:pPr>
            <a:r>
              <a:rPr lang="fr-CH" sz="2400" dirty="0" err="1"/>
              <a:t>Very</a:t>
            </a:r>
            <a:r>
              <a:rPr lang="fr-CH" sz="2400" dirty="0"/>
              <a:t> </a:t>
            </a:r>
            <a:r>
              <a:rPr lang="fr-CH" sz="2400" dirty="0" err="1"/>
              <a:t>little</a:t>
            </a:r>
            <a:r>
              <a:rPr lang="fr-CH" sz="2400" dirty="0"/>
              <a:t> on the table for </a:t>
            </a:r>
            <a:r>
              <a:rPr lang="fr-CH" sz="2400" dirty="0" err="1"/>
              <a:t>HICs</a:t>
            </a:r>
            <a:endParaRPr lang="fr-CH" sz="2400" dirty="0"/>
          </a:p>
          <a:p>
            <a:pPr marL="342900" indent="-342900">
              <a:buFont typeface="+mj-lt"/>
              <a:buAutoNum type="arabicPeriod"/>
            </a:pPr>
            <a:r>
              <a:rPr lang="fr-CH" sz="2400" dirty="0" err="1"/>
              <a:t>Tariffs</a:t>
            </a:r>
            <a:r>
              <a:rPr lang="fr-CH" sz="2400" dirty="0"/>
              <a:t> </a:t>
            </a:r>
            <a:r>
              <a:rPr lang="fr-CH" sz="2400" dirty="0" err="1"/>
              <a:t>increase</a:t>
            </a:r>
            <a:r>
              <a:rPr lang="fr-CH" sz="2400" dirty="0"/>
              <a:t> for all </a:t>
            </a:r>
            <a:r>
              <a:rPr lang="fr-CH" sz="2400" dirty="0" err="1"/>
              <a:t>lists</a:t>
            </a:r>
            <a:r>
              <a:rPr lang="fr-CH" sz="2400" dirty="0"/>
              <a:t> </a:t>
            </a:r>
            <a:r>
              <a:rPr lang="fr-CH" sz="2400" dirty="0" err="1"/>
              <a:t>HICs</a:t>
            </a:r>
            <a:r>
              <a:rPr lang="fr-CH" sz="2400" dirty="0">
                <a:ea typeface="Cambria Math" panose="02040503050406030204" pitchFamily="18" charset="0"/>
              </a:rPr>
              <a:t>⇾ </a:t>
            </a:r>
            <a:r>
              <a:rPr lang="fr-CH" sz="2400" dirty="0" err="1">
                <a:ea typeface="Cambria Math" panose="02040503050406030204" pitchFamily="18" charset="0"/>
              </a:rPr>
              <a:t>LICs</a:t>
            </a:r>
            <a:endParaRPr lang="fr-CH" sz="2400" dirty="0">
              <a:ea typeface="Cambria Math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2400" dirty="0" err="1">
                <a:ea typeface="Cambria Math" panose="02040503050406030204" pitchFamily="18" charset="0"/>
              </a:rPr>
              <a:t>Only</a:t>
            </a:r>
            <a:r>
              <a:rPr lang="fr-CH" sz="2400" dirty="0">
                <a:ea typeface="Cambria Math" panose="02040503050406030204" pitchFamily="18" charset="0"/>
              </a:rPr>
              <a:t> LIC group </a:t>
            </a:r>
            <a:r>
              <a:rPr lang="fr-CH" sz="2400" dirty="0" err="1">
                <a:ea typeface="Cambria Math" panose="02040503050406030204" pitchFamily="18" charset="0"/>
              </a:rPr>
              <a:t>expected</a:t>
            </a:r>
            <a:r>
              <a:rPr lang="fr-CH" sz="2400" dirty="0">
                <a:ea typeface="Cambria Math" panose="02040503050406030204" pitchFamily="18" charset="0"/>
              </a:rPr>
              <a:t> to have non-</a:t>
            </a:r>
            <a:r>
              <a:rPr lang="fr-CH" sz="2400" dirty="0" err="1">
                <a:ea typeface="Cambria Math" panose="02040503050406030204" pitchFamily="18" charset="0"/>
              </a:rPr>
              <a:t>negligible</a:t>
            </a:r>
            <a:r>
              <a:rPr lang="fr-CH" sz="2400" dirty="0">
                <a:ea typeface="Cambria Math" panose="02040503050406030204" pitchFamily="18" charset="0"/>
              </a:rPr>
              <a:t> </a:t>
            </a:r>
            <a:r>
              <a:rPr lang="fr-CH" sz="2400" dirty="0" err="1">
                <a:ea typeface="Cambria Math" panose="02040503050406030204" pitchFamily="18" charset="0"/>
              </a:rPr>
              <a:t>increase</a:t>
            </a:r>
            <a:r>
              <a:rPr lang="fr-CH" sz="2400" dirty="0">
                <a:ea typeface="Cambria Math" panose="02040503050406030204" pitchFamily="18" charset="0"/>
              </a:rPr>
              <a:t> in Trade </a:t>
            </a:r>
            <a:r>
              <a:rPr lang="fr-CH" sz="2400" dirty="0" err="1">
                <a:ea typeface="Cambria Math" panose="02040503050406030204" pitchFamily="18" charset="0"/>
              </a:rPr>
              <a:t>flows</a:t>
            </a:r>
            <a:endParaRPr lang="fr-CH" sz="2400" dirty="0">
              <a:ea typeface="Cambria Math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2400" dirty="0" err="1">
                <a:ea typeface="Cambria Math" panose="02040503050406030204" pitchFamily="18" charset="0"/>
              </a:rPr>
              <a:t>Only</a:t>
            </a:r>
            <a:r>
              <a:rPr lang="fr-CH" sz="2400" dirty="0">
                <a:ea typeface="Cambria Math" panose="02040503050406030204" pitchFamily="18" charset="0"/>
              </a:rPr>
              <a:t> </a:t>
            </a:r>
            <a:r>
              <a:rPr lang="fr-CH" sz="2400" dirty="0" err="1">
                <a:ea typeface="Cambria Math" panose="02040503050406030204" pitchFamily="18" charset="0"/>
              </a:rPr>
              <a:t>HICs</a:t>
            </a:r>
            <a:r>
              <a:rPr lang="fr-CH" sz="2400" dirty="0">
                <a:ea typeface="Cambria Math" panose="02040503050406030204" pitchFamily="18" charset="0"/>
              </a:rPr>
              <a:t> have </a:t>
            </a:r>
            <a:r>
              <a:rPr lang="fr-CH" sz="2400" dirty="0" err="1">
                <a:ea typeface="Cambria Math" panose="02040503050406030204" pitchFamily="18" charset="0"/>
              </a:rPr>
              <a:t>reduced</a:t>
            </a:r>
            <a:r>
              <a:rPr lang="fr-CH" sz="2400" dirty="0">
                <a:ea typeface="Cambria Math" panose="02040503050406030204" pitchFamily="18" charset="0"/>
              </a:rPr>
              <a:t> </a:t>
            </a:r>
            <a:r>
              <a:rPr lang="fr-CH" sz="2400" dirty="0" err="1">
                <a:ea typeface="Cambria Math" panose="02040503050406030204" pitchFamily="18" charset="0"/>
              </a:rPr>
              <a:t>applied</a:t>
            </a:r>
            <a:r>
              <a:rPr lang="fr-CH" sz="2400" dirty="0">
                <a:ea typeface="Cambria Math" panose="02040503050406030204" pitchFamily="18" charset="0"/>
              </a:rPr>
              <a:t> </a:t>
            </a:r>
            <a:r>
              <a:rPr lang="fr-CH" sz="2400" dirty="0" err="1">
                <a:ea typeface="Cambria Math" panose="02040503050406030204" pitchFamily="18" charset="0"/>
              </a:rPr>
              <a:t>tariffs</a:t>
            </a:r>
            <a:r>
              <a:rPr lang="fr-CH" sz="2400" dirty="0">
                <a:ea typeface="Cambria Math" panose="02040503050406030204" pitchFamily="18" charset="0"/>
              </a:rPr>
              <a:t> on </a:t>
            </a:r>
            <a:r>
              <a:rPr lang="fr-CH" sz="2400" dirty="0" err="1">
                <a:ea typeface="Cambria Math" panose="02040503050406030204" pitchFamily="18" charset="0"/>
              </a:rPr>
              <a:t>EGs</a:t>
            </a:r>
            <a:r>
              <a:rPr lang="fr-CH" sz="2400" dirty="0">
                <a:ea typeface="Cambria Math" panose="02040503050406030204" pitchFamily="18" charset="0"/>
              </a:rPr>
              <a:t> via </a:t>
            </a:r>
            <a:r>
              <a:rPr lang="fr-CH" sz="2400" dirty="0" err="1">
                <a:ea typeface="Cambria Math" panose="02040503050406030204" pitchFamily="18" charset="0"/>
              </a:rPr>
              <a:t>RTAs</a:t>
            </a:r>
            <a:endParaRPr lang="fr-C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508518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APEC (54): primarily GEM (end-of-pipe)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EPP(104):Environmentally Preferable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WTO (411): Compendium of all HS6 products submitted by countries participating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947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423596-70ED-5241-AAE7-9F80EA82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dirty="0"/>
              <a:t>Exports by EG </a:t>
            </a:r>
            <a:r>
              <a:rPr lang="fr-FR" dirty="0" err="1" smtClean="0"/>
              <a:t>list</a:t>
            </a:r>
            <a:r>
              <a:rPr lang="fr-FR" dirty="0" smtClean="0"/>
              <a:t> (APEC and EPP)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6CC1A91-040E-804C-AF35-D142A6DB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00808"/>
            <a:ext cx="4752527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6096" y="1659572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/>
              <a:t>Patterns</a:t>
            </a:r>
          </a:p>
          <a:p>
            <a:r>
              <a:rPr lang="fr-CH" sz="2400" dirty="0">
                <a:latin typeface="Calibri" panose="020F0502020204030204" pitchFamily="34" charset="0"/>
              </a:rPr>
              <a:t>•</a:t>
            </a:r>
            <a:r>
              <a:rPr lang="fr-CH" sz="2400" dirty="0" err="1"/>
              <a:t>HICs</a:t>
            </a:r>
            <a:r>
              <a:rPr lang="fr-CH" sz="2400" dirty="0"/>
              <a:t> chose </a:t>
            </a:r>
            <a:r>
              <a:rPr lang="fr-CH" sz="2400" dirty="0" err="1"/>
              <a:t>EGs</a:t>
            </a:r>
            <a:r>
              <a:rPr lang="fr-CH" sz="2400" dirty="0"/>
              <a:t> </a:t>
            </a:r>
            <a:r>
              <a:rPr lang="fr-CH" sz="2400" dirty="0" err="1"/>
              <a:t>they</a:t>
            </a:r>
            <a:r>
              <a:rPr lang="fr-CH" sz="2400" dirty="0"/>
              <a:t> </a:t>
            </a:r>
            <a:r>
              <a:rPr lang="fr-CH" sz="2400" dirty="0" err="1"/>
              <a:t>exported</a:t>
            </a:r>
            <a:endParaRPr lang="fr-CH" sz="2400" dirty="0"/>
          </a:p>
          <a:p>
            <a:r>
              <a:rPr lang="fr-CH" sz="2400" dirty="0">
                <a:latin typeface="Calibri" panose="020F0502020204030204" pitchFamily="34" charset="0"/>
              </a:rPr>
              <a:t>• </a:t>
            </a:r>
            <a:r>
              <a:rPr lang="fr-CH" sz="2400" dirty="0" err="1"/>
              <a:t>Developing</a:t>
            </a:r>
            <a:r>
              <a:rPr lang="fr-CH" sz="2400" dirty="0"/>
              <a:t> countries </a:t>
            </a:r>
            <a:r>
              <a:rPr lang="fr-CH" sz="2400" dirty="0" err="1"/>
              <a:t>would</a:t>
            </a:r>
            <a:r>
              <a:rPr lang="fr-CH" sz="2400" dirty="0"/>
              <a:t> do </a:t>
            </a:r>
            <a:r>
              <a:rPr lang="fr-CH" sz="2400" dirty="0" err="1"/>
              <a:t>better</a:t>
            </a:r>
            <a:r>
              <a:rPr lang="fr-CH" sz="2400" dirty="0"/>
              <a:t> on EPP </a:t>
            </a:r>
            <a:r>
              <a:rPr lang="fr-CH" sz="2400" dirty="0" err="1"/>
              <a:t>list</a:t>
            </a:r>
            <a:endParaRPr lang="fr-CH" sz="2400" dirty="0"/>
          </a:p>
          <a:p>
            <a:r>
              <a:rPr lang="fr-CH" sz="2400" dirty="0">
                <a:latin typeface="Calibri" panose="020F0502020204030204" pitchFamily="34" charset="0"/>
              </a:rPr>
              <a:t>• </a:t>
            </a:r>
            <a:r>
              <a:rPr lang="fr-CH" sz="2400" dirty="0"/>
              <a:t>…but </a:t>
            </a:r>
            <a:r>
              <a:rPr lang="fr-CH" sz="2400" dirty="0" err="1"/>
              <a:t>still</a:t>
            </a:r>
            <a:r>
              <a:rPr lang="fr-CH" sz="2400" dirty="0"/>
              <a:t> </a:t>
            </a:r>
            <a:r>
              <a:rPr lang="fr-CH" sz="2400" dirty="0" err="1"/>
              <a:t>less</a:t>
            </a:r>
            <a:r>
              <a:rPr lang="fr-CH" sz="2400" dirty="0"/>
              <a:t> </a:t>
            </a:r>
            <a:r>
              <a:rPr lang="fr-CH" sz="2400" dirty="0" err="1"/>
              <a:t>with</a:t>
            </a:r>
            <a:r>
              <a:rPr lang="fr-CH" sz="2400" dirty="0"/>
              <a:t> </a:t>
            </a:r>
            <a:r>
              <a:rPr lang="fr-CH" sz="2400" dirty="0" err="1"/>
              <a:t>only</a:t>
            </a:r>
            <a:r>
              <a:rPr lang="fr-CH" sz="2400" dirty="0"/>
              <a:t> </a:t>
            </a:r>
            <a:r>
              <a:rPr lang="fr-CH" sz="2400" dirty="0" err="1"/>
              <a:t>between</a:t>
            </a:r>
            <a:r>
              <a:rPr lang="fr-CH" sz="2400" dirty="0"/>
              <a:t> 20% and 40% of </a:t>
            </a:r>
            <a:r>
              <a:rPr lang="fr-CH" sz="2400" dirty="0" err="1"/>
              <a:t>goods</a:t>
            </a:r>
            <a:r>
              <a:rPr lang="fr-CH" sz="2400" dirty="0"/>
              <a:t> on EPP </a:t>
            </a:r>
            <a:r>
              <a:rPr lang="fr-CH" sz="2400" dirty="0" err="1"/>
              <a:t>list</a:t>
            </a:r>
            <a:r>
              <a:rPr lang="fr-CH" sz="2400" dirty="0"/>
              <a:t> </a:t>
            </a:r>
            <a:r>
              <a:rPr lang="fr-CH" sz="2400" dirty="0" err="1"/>
              <a:t>that</a:t>
            </a:r>
            <a:r>
              <a:rPr lang="fr-CH" sz="2400" dirty="0"/>
              <a:t> are </a:t>
            </a:r>
            <a:r>
              <a:rPr lang="fr-CH" sz="2400" dirty="0" err="1"/>
              <a:t>exported</a:t>
            </a:r>
            <a:r>
              <a:rPr lang="fr-CH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929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BA08529-4551-0E40-98E7-ECD3D2BC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fr-FR" sz="4000" dirty="0" err="1"/>
              <a:t>Mercantilism</a:t>
            </a:r>
            <a:r>
              <a:rPr lang="fr-FR" sz="4000" dirty="0"/>
              <a:t> at </a:t>
            </a:r>
            <a:r>
              <a:rPr lang="fr-FR" sz="4000" dirty="0" err="1"/>
              <a:t>work</a:t>
            </a:r>
            <a:r>
              <a:rPr lang="fr-FR" sz="4000" dirty="0"/>
              <a:t> (1)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4D6748A5-A8C9-9D4C-944C-92262B309F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6552728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98072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Calibri" panose="020F0502020204030204" pitchFamily="34" charset="0"/>
              </a:rPr>
              <a:t>•</a:t>
            </a:r>
            <a:r>
              <a:rPr lang="fr-CH" sz="2400" dirty="0"/>
              <a:t> For APEC </a:t>
            </a:r>
            <a:r>
              <a:rPr lang="fr-CH" sz="2400" dirty="0" err="1"/>
              <a:t>list</a:t>
            </a:r>
            <a:r>
              <a:rPr lang="fr-CH" sz="2400" dirty="0"/>
              <a:t>, </a:t>
            </a:r>
            <a:r>
              <a:rPr lang="fr-CH" sz="2400" dirty="0" err="1"/>
              <a:t>probability</a:t>
            </a:r>
            <a:r>
              <a:rPr lang="fr-CH" sz="2400" dirty="0"/>
              <a:t> of RCA&gt;1 </a:t>
            </a:r>
            <a:r>
              <a:rPr lang="fr-CH" sz="2400" dirty="0" err="1"/>
              <a:t>larger</a:t>
            </a:r>
            <a:r>
              <a:rPr lang="fr-CH" sz="2400" dirty="0"/>
              <a:t> for </a:t>
            </a:r>
            <a:r>
              <a:rPr lang="fr-CH" sz="2400" dirty="0" err="1"/>
              <a:t>goods</a:t>
            </a:r>
            <a:r>
              <a:rPr lang="fr-CH" sz="2400" dirty="0"/>
              <a:t> on </a:t>
            </a:r>
            <a:r>
              <a:rPr lang="fr-CH" sz="2400" dirty="0" err="1"/>
              <a:t>list</a:t>
            </a:r>
            <a:r>
              <a:rPr lang="fr-CH" sz="2400" dirty="0"/>
              <a:t>, but </a:t>
            </a:r>
            <a:r>
              <a:rPr lang="fr-CH" sz="2400" dirty="0" err="1"/>
              <a:t>only</a:t>
            </a:r>
            <a:r>
              <a:rPr lang="fr-CH" sz="2400" dirty="0"/>
              <a:t> for </a:t>
            </a:r>
            <a:r>
              <a:rPr lang="fr-CH" sz="2400" dirty="0" err="1"/>
              <a:t>HICs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98476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OUTLINE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836712"/>
            <a:ext cx="892899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Evaluation of EPAs (summary)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A Primer on African RTAs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/>
              <a:t>S</a:t>
            </a:r>
            <a:r>
              <a:rPr lang="fr-CH" sz="2800" dirty="0" err="1" smtClean="0"/>
              <a:t>ustainability</a:t>
            </a:r>
            <a:r>
              <a:rPr lang="fr-CH" sz="2800" dirty="0" smtClean="0"/>
              <a:t> Provisions in </a:t>
            </a:r>
            <a:r>
              <a:rPr lang="fr-CH" sz="2800" dirty="0" err="1" smtClean="0"/>
              <a:t>PTAs</a:t>
            </a:r>
            <a:endParaRPr lang="fr-CH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Environmental Provisions in African PTAs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Coverage of Provisions and </a:t>
            </a:r>
            <a:r>
              <a:rPr lang="en-US" sz="2400" dirty="0" err="1" smtClean="0"/>
              <a:t>enforceabilityEU</a:t>
            </a:r>
            <a:r>
              <a:rPr lang="en-US" sz="2400" dirty="0" smtClean="0"/>
              <a:t>-US PTAs</a:t>
            </a:r>
          </a:p>
          <a:p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CH" sz="2800" dirty="0"/>
              <a:t>Elusive Doha (2001)-EGA (2014-</a:t>
            </a:r>
            <a:r>
              <a:rPr lang="fr-CH" sz="2800" dirty="0" smtClean="0"/>
              <a:t>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Negotiations: submissions of EG Lists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Mercantilism at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Conclusion: Why non-participation by developing countries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/>
              <a:t>Evidence on Trade in </a:t>
            </a:r>
            <a:r>
              <a:rPr lang="en-US" sz="2400" dirty="0" err="1" smtClean="0"/>
              <a:t>Egs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Outcome based (GHG </a:t>
            </a:r>
            <a:r>
              <a:rPr lang="en-US" sz="2400" dirty="0" err="1" smtClean="0"/>
              <a:t>emisions</a:t>
            </a:r>
            <a:r>
              <a:rPr lang="en-US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Bilateral Trade in </a:t>
            </a:r>
            <a:r>
              <a:rPr lang="en-US" sz="2400" dirty="0" err="1" smtClean="0"/>
              <a:t>Egs</a:t>
            </a:r>
            <a:r>
              <a:rPr lang="en-US" sz="2400" dirty="0" smtClean="0"/>
              <a:t> (more intense with lower tariffs and with convergence in regulatory measures)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12233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E013BD1-656F-1C48-AE12-413BD7B169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96344"/>
            <a:ext cx="4546848" cy="341297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7FB4ACC3-892A-E648-B528-1677DAE2FB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64" y="2896344"/>
            <a:ext cx="4687416" cy="341297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ABA08529-4551-0E40-98E7-ECD3D2BC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504150"/>
          </a:xfrm>
        </p:spPr>
        <p:txBody>
          <a:bodyPr>
            <a:normAutofit fontScale="90000"/>
          </a:bodyPr>
          <a:lstStyle/>
          <a:p>
            <a:r>
              <a:rPr lang="fr-FR" sz="4000" dirty="0" err="1"/>
              <a:t>Mercantilism</a:t>
            </a:r>
            <a:r>
              <a:rPr lang="fr-FR" sz="4000" dirty="0"/>
              <a:t> at </a:t>
            </a:r>
            <a:r>
              <a:rPr lang="fr-FR" sz="4000" dirty="0" err="1"/>
              <a:t>work</a:t>
            </a:r>
            <a:r>
              <a:rPr lang="fr-FR" sz="4000" dirty="0"/>
              <a:t>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Calibri" panose="020F0502020204030204" pitchFamily="34" charset="0"/>
              </a:rPr>
              <a:t>•</a:t>
            </a:r>
            <a:r>
              <a:rPr lang="fr-CH" sz="2400" dirty="0"/>
              <a:t> </a:t>
            </a:r>
            <a:r>
              <a:rPr lang="fr-CH" sz="2400" dirty="0" err="1"/>
              <a:t>Insignificant</a:t>
            </a:r>
            <a:r>
              <a:rPr lang="fr-CH" sz="2400" dirty="0"/>
              <a:t> </a:t>
            </a:r>
            <a:r>
              <a:rPr lang="fr-CH" sz="2400" dirty="0" err="1"/>
              <a:t>tariff</a:t>
            </a:r>
            <a:r>
              <a:rPr lang="fr-CH" sz="2400" dirty="0"/>
              <a:t> </a:t>
            </a:r>
            <a:r>
              <a:rPr lang="fr-CH" sz="2400" dirty="0" err="1"/>
              <a:t>peaks</a:t>
            </a:r>
            <a:r>
              <a:rPr lang="fr-CH" sz="2400" dirty="0"/>
              <a:t> on </a:t>
            </a:r>
            <a:r>
              <a:rPr lang="fr-CH" sz="2400" dirty="0" err="1"/>
              <a:t>both</a:t>
            </a:r>
            <a:r>
              <a:rPr lang="fr-CH" sz="2400" dirty="0"/>
              <a:t> </a:t>
            </a:r>
            <a:r>
              <a:rPr lang="fr-CH" sz="2400" dirty="0" err="1"/>
              <a:t>lists</a:t>
            </a:r>
            <a:endParaRPr lang="fr-CH" sz="2400" dirty="0"/>
          </a:p>
          <a:p>
            <a:r>
              <a:rPr lang="fr-CH" sz="2400" dirty="0">
                <a:latin typeface="Calibri" panose="020F0502020204030204" pitchFamily="34" charset="0"/>
              </a:rPr>
              <a:t>• ...but </a:t>
            </a:r>
            <a:r>
              <a:rPr lang="fr-CH" sz="2400" dirty="0" err="1">
                <a:latin typeface="Calibri" panose="020F0502020204030204" pitchFamily="34" charset="0"/>
              </a:rPr>
              <a:t>lower</a:t>
            </a:r>
            <a:r>
              <a:rPr lang="fr-CH" sz="2400" dirty="0">
                <a:latin typeface="Calibri" panose="020F0502020204030204" pitchFamily="34" charset="0"/>
              </a:rPr>
              <a:t> on EPP </a:t>
            </a:r>
            <a:r>
              <a:rPr lang="fr-CH" sz="2400" dirty="0" err="1">
                <a:latin typeface="Calibri" panose="020F0502020204030204" pitchFamily="34" charset="0"/>
              </a:rPr>
              <a:t>list</a:t>
            </a:r>
            <a:r>
              <a:rPr lang="fr-CH" sz="2400" dirty="0">
                <a:latin typeface="Calibri" panose="020F0502020204030204" pitchFamily="34" charset="0"/>
              </a:rPr>
              <a:t> (</a:t>
            </a:r>
            <a:r>
              <a:rPr lang="fr-CH" sz="2400" dirty="0" err="1">
                <a:latin typeface="Calibri" panose="020F0502020204030204" pitchFamily="34" charset="0"/>
              </a:rPr>
              <a:t>difference</a:t>
            </a:r>
            <a:r>
              <a:rPr lang="fr-CH" sz="2400" dirty="0">
                <a:latin typeface="Calibri" panose="020F0502020204030204" pitchFamily="34" charset="0"/>
              </a:rPr>
              <a:t> </a:t>
            </a:r>
            <a:r>
              <a:rPr lang="fr-CH" sz="2400" dirty="0" err="1">
                <a:latin typeface="Calibri" panose="020F0502020204030204" pitchFamily="34" charset="0"/>
              </a:rPr>
              <a:t>reflecting</a:t>
            </a:r>
            <a:r>
              <a:rPr lang="fr-CH" sz="2400" dirty="0">
                <a:latin typeface="Calibri" panose="020F0502020204030204" pitchFamily="34" charset="0"/>
              </a:rPr>
              <a:t> </a:t>
            </a:r>
            <a:r>
              <a:rPr lang="fr-CH" sz="2400" dirty="0"/>
              <a:t>APEC </a:t>
            </a:r>
            <a:r>
              <a:rPr lang="fr-CH" sz="2400" dirty="0" err="1"/>
              <a:t>list</a:t>
            </a:r>
            <a:r>
              <a:rPr lang="fr-CH" sz="2400" dirty="0"/>
              <a:t> </a:t>
            </a:r>
            <a:r>
              <a:rPr lang="fr-CH" sz="2400" dirty="0" err="1"/>
              <a:t>concentrates</a:t>
            </a:r>
            <a:r>
              <a:rPr lang="fr-CH" sz="2400" dirty="0"/>
              <a:t> on </a:t>
            </a:r>
            <a:r>
              <a:rPr lang="fr-CH" sz="2400" dirty="0" err="1"/>
              <a:t>intermediate</a:t>
            </a:r>
            <a:r>
              <a:rPr lang="fr-CH" sz="2400" dirty="0"/>
              <a:t> </a:t>
            </a:r>
            <a:r>
              <a:rPr lang="fr-CH" sz="2400" dirty="0" err="1"/>
              <a:t>goods</a:t>
            </a:r>
            <a:r>
              <a:rPr lang="fr-CH" sz="2400" dirty="0"/>
              <a:t>)</a:t>
            </a:r>
          </a:p>
          <a:p>
            <a:r>
              <a:rPr lang="fr-CH" sz="2400" dirty="0">
                <a:latin typeface="Calibri" panose="020F0502020204030204" pitchFamily="34" charset="0"/>
              </a:rPr>
              <a:t>• Conclusion: Not </a:t>
            </a:r>
            <a:r>
              <a:rPr lang="fr-CH" sz="2400" dirty="0" err="1">
                <a:latin typeface="Calibri" panose="020F0502020204030204" pitchFamily="34" charset="0"/>
              </a:rPr>
              <a:t>much</a:t>
            </a:r>
            <a:r>
              <a:rPr lang="fr-CH" sz="2400" dirty="0">
                <a:latin typeface="Calibri" panose="020F0502020204030204" pitchFamily="34" charset="0"/>
              </a:rPr>
              <a:t> on the </a:t>
            </a:r>
            <a:r>
              <a:rPr lang="fr-CH" sz="2400" dirty="0" err="1">
                <a:latin typeface="Calibri" panose="020F0502020204030204" pitchFamily="34" charset="0"/>
              </a:rPr>
              <a:t>negotiating</a:t>
            </a:r>
            <a:r>
              <a:rPr lang="fr-CH" sz="2400" dirty="0">
                <a:latin typeface="Calibri" panose="020F0502020204030204" pitchFamily="34" charset="0"/>
              </a:rPr>
              <a:t> table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68260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936104"/>
          </a:xfrm>
        </p:spPr>
        <p:txBody>
          <a:bodyPr>
            <a:normAutofit/>
          </a:bodyPr>
          <a:lstStyle/>
          <a:p>
            <a:r>
              <a:rPr lang="fr-CH" sz="2800" dirty="0" smtClean="0">
                <a:latin typeface="Calibri" panose="020F0502020204030204" pitchFamily="34" charset="0"/>
              </a:rPr>
              <a:t>Conclusion: </a:t>
            </a:r>
            <a:r>
              <a:rPr lang="fr-CH" sz="2800" dirty="0" err="1" smtClean="0">
                <a:latin typeface="Calibri" panose="020F0502020204030204" pitchFamily="34" charset="0"/>
              </a:rPr>
              <a:t>Why</a:t>
            </a:r>
            <a:r>
              <a:rPr lang="fr-CH" sz="2800" dirty="0" smtClean="0">
                <a:latin typeface="Calibri" panose="020F0502020204030204" pitchFamily="34" charset="0"/>
              </a:rPr>
              <a:t> </a:t>
            </a:r>
            <a:r>
              <a:rPr lang="fr-CH" sz="2800" dirty="0">
                <a:latin typeface="Calibri" panose="020F0502020204030204" pitchFamily="34" charset="0"/>
              </a:rPr>
              <a:t>non-participation by </a:t>
            </a:r>
            <a:r>
              <a:rPr lang="fr-CH" sz="2800" dirty="0" err="1">
                <a:latin typeface="Calibri" panose="020F0502020204030204" pitchFamily="34" charset="0"/>
              </a:rPr>
              <a:t>developing</a:t>
            </a:r>
            <a:r>
              <a:rPr lang="fr-CH" sz="2800" dirty="0">
                <a:latin typeface="Calibri" panose="020F0502020204030204" pitchFamily="34" charset="0"/>
              </a:rPr>
              <a:t> </a:t>
            </a:r>
            <a:r>
              <a:rPr lang="fr-CH" sz="2800" dirty="0" smtClean="0">
                <a:latin typeface="Calibri" panose="020F0502020204030204" pitchFamily="34" charset="0"/>
              </a:rPr>
              <a:t>countries. </a:t>
            </a:r>
            <a:endParaRPr lang="fr-CH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63764"/>
            <a:ext cx="8928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1. </a:t>
            </a:r>
            <a:r>
              <a:rPr lang="fr-CH" sz="2000" dirty="0" err="1" smtClean="0"/>
              <a:t>Lists</a:t>
            </a:r>
            <a:r>
              <a:rPr lang="fr-CH" sz="2000" dirty="0" smtClean="0"/>
              <a:t> </a:t>
            </a:r>
            <a:r>
              <a:rPr lang="fr-CH" sz="2000" dirty="0" err="1"/>
              <a:t>drawn</a:t>
            </a:r>
            <a:r>
              <a:rPr lang="fr-CH" sz="2000" dirty="0"/>
              <a:t> by </a:t>
            </a:r>
            <a:r>
              <a:rPr lang="fr-CH" sz="2000" dirty="0" err="1"/>
              <a:t>HICs</a:t>
            </a:r>
            <a:r>
              <a:rPr lang="fr-CH" sz="2000" dirty="0"/>
              <a:t>/</a:t>
            </a:r>
            <a:r>
              <a:rPr lang="fr-CH" sz="2000" dirty="0" err="1"/>
              <a:t>UMICs</a:t>
            </a:r>
            <a:r>
              <a:rPr lang="fr-CH" sz="2000" dirty="0"/>
              <a:t> (APEC(54)/CLEG(248)/ WTO(411</a:t>
            </a:r>
            <a:r>
              <a:rPr lang="fr-CH" sz="2000" dirty="0" smtClean="0"/>
              <a:t>). The  </a:t>
            </a:r>
            <a:r>
              <a:rPr lang="fr-CH" sz="2000" dirty="0" err="1"/>
              <a:t>lists</a:t>
            </a:r>
            <a:r>
              <a:rPr lang="fr-CH" sz="2000" dirty="0"/>
              <a:t> </a:t>
            </a:r>
            <a:r>
              <a:rPr lang="fr-CH" sz="2000" dirty="0" err="1"/>
              <a:t>reflect</a:t>
            </a:r>
            <a:r>
              <a:rPr lang="fr-CH" sz="2000" dirty="0"/>
              <a:t> comparative </a:t>
            </a:r>
            <a:r>
              <a:rPr lang="fr-CH" sz="2000" dirty="0" err="1"/>
              <a:t>advantage</a:t>
            </a:r>
            <a:r>
              <a:rPr lang="fr-CH" sz="2000" dirty="0"/>
              <a:t> of </a:t>
            </a:r>
            <a:r>
              <a:rPr lang="fr-CH" sz="2000" dirty="0" err="1"/>
              <a:t>HICs</a:t>
            </a:r>
            <a:r>
              <a:rPr lang="fr-CH" sz="2000" dirty="0"/>
              <a:t>. </a:t>
            </a:r>
            <a:r>
              <a:rPr lang="fr-CH" sz="2000" dirty="0" err="1"/>
              <a:t>Lists</a:t>
            </a:r>
            <a:r>
              <a:rPr lang="fr-CH" sz="2000" dirty="0"/>
              <a:t> </a:t>
            </a:r>
            <a:r>
              <a:rPr lang="fr-CH" sz="2000" dirty="0" err="1"/>
              <a:t>systematically</a:t>
            </a:r>
            <a:r>
              <a:rPr lang="fr-CH" sz="2000" dirty="0"/>
              <a:t> </a:t>
            </a:r>
            <a:r>
              <a:rPr lang="fr-CH" sz="2000" dirty="0" err="1"/>
              <a:t>exclude</a:t>
            </a:r>
            <a:r>
              <a:rPr lang="fr-CH" sz="2000" dirty="0"/>
              <a:t> </a:t>
            </a:r>
            <a:r>
              <a:rPr lang="fr-CH" sz="2000" dirty="0" err="1"/>
              <a:t>goods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</a:t>
            </a:r>
            <a:r>
              <a:rPr lang="fr-CH" sz="2000" dirty="0" err="1"/>
              <a:t>tariff</a:t>
            </a:r>
            <a:r>
              <a:rPr lang="fr-CH" sz="2000" dirty="0"/>
              <a:t> </a:t>
            </a:r>
            <a:r>
              <a:rPr lang="fr-CH" sz="2000" dirty="0" err="1"/>
              <a:t>peaks</a:t>
            </a:r>
            <a:r>
              <a:rPr lang="fr-CH" sz="2000" dirty="0"/>
              <a:t> (</a:t>
            </a:r>
            <a:r>
              <a:rPr lang="fr-CH" sz="2000" dirty="0" err="1"/>
              <a:t>confirms</a:t>
            </a:r>
            <a:r>
              <a:rPr lang="fr-CH" sz="2000" dirty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mercantilistic</a:t>
            </a:r>
            <a:r>
              <a:rPr lang="fr-CH" sz="2000" dirty="0" smtClean="0"/>
              <a:t> </a:t>
            </a:r>
            <a:r>
              <a:rPr lang="fr-CH" sz="2000" dirty="0" err="1"/>
              <a:t>behavior</a:t>
            </a:r>
            <a:r>
              <a:rPr lang="fr-CH" sz="2000" dirty="0"/>
              <a:t> by </a:t>
            </a:r>
            <a:r>
              <a:rPr lang="fr-CH" sz="2000" dirty="0" err="1"/>
              <a:t>negotiators</a:t>
            </a:r>
            <a:r>
              <a:rPr lang="fr-CH" sz="2000" dirty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/>
          </a:p>
          <a:p>
            <a:r>
              <a:rPr lang="fr-CH" sz="2000" dirty="0" smtClean="0"/>
              <a:t>1. Fear </a:t>
            </a:r>
            <a:r>
              <a:rPr lang="fr-CH" sz="2000" dirty="0"/>
              <a:t>by </a:t>
            </a:r>
            <a:r>
              <a:rPr lang="fr-CH" sz="2000" dirty="0" err="1"/>
              <a:t>developing</a:t>
            </a:r>
            <a:r>
              <a:rPr lang="fr-CH" sz="2000" dirty="0"/>
              <a:t> countries of large </a:t>
            </a:r>
            <a:r>
              <a:rPr lang="fr-CH" sz="2000" dirty="0" err="1"/>
              <a:t>responses</a:t>
            </a:r>
            <a:r>
              <a:rPr lang="fr-CH" sz="2000" dirty="0"/>
              <a:t> on import </a:t>
            </a:r>
            <a:r>
              <a:rPr lang="fr-CH" sz="2000" dirty="0" err="1"/>
              <a:t>side</a:t>
            </a:r>
            <a:r>
              <a:rPr lang="fr-CH" sz="2000" dirty="0"/>
              <a:t> but </a:t>
            </a:r>
            <a:r>
              <a:rPr lang="fr-CH" sz="2000" dirty="0" err="1"/>
              <a:t>low</a:t>
            </a:r>
            <a:r>
              <a:rPr lang="fr-CH" sz="2000" dirty="0"/>
              <a:t> on export </a:t>
            </a:r>
            <a:r>
              <a:rPr lang="fr-CH" sz="2000" dirty="0" err="1" smtClean="0"/>
              <a:t>side</a:t>
            </a:r>
            <a:r>
              <a:rPr lang="fr-CH" sz="2000" dirty="0" smtClean="0"/>
              <a:t>. (high </a:t>
            </a:r>
            <a:r>
              <a:rPr lang="fr-CH" sz="2000" dirty="0" err="1" smtClean="0"/>
              <a:t>tariffs</a:t>
            </a:r>
            <a:r>
              <a:rPr lang="fr-CH" sz="2000" dirty="0" smtClean="0"/>
              <a:t> and </a:t>
            </a:r>
            <a:r>
              <a:rPr lang="fr-CH" sz="2000" dirty="0" err="1" smtClean="0"/>
              <a:t>low</a:t>
            </a:r>
            <a:r>
              <a:rPr lang="fr-CH" sz="2000" dirty="0" smtClean="0"/>
              <a:t> RCA)</a:t>
            </a:r>
          </a:p>
          <a:p>
            <a:pPr marL="342900" indent="-342900">
              <a:buFont typeface="+mj-lt"/>
              <a:buAutoNum type="arabicPeriod"/>
            </a:pPr>
            <a:endParaRPr lang="fr-CH" sz="2000" dirty="0" smtClean="0"/>
          </a:p>
          <a:p>
            <a:r>
              <a:rPr lang="en-US" sz="2000" dirty="0" smtClean="0"/>
              <a:t>2. G</a:t>
            </a:r>
            <a:r>
              <a:rPr lang="fr-CH" sz="2000" dirty="0" err="1" smtClean="0"/>
              <a:t>row</a:t>
            </a:r>
            <a:r>
              <a:rPr lang="fr-CH" sz="2000" dirty="0" smtClean="0"/>
              <a:t> </a:t>
            </a:r>
            <a:r>
              <a:rPr lang="fr-CH" sz="2000" dirty="0"/>
              <a:t>up first, clean up </a:t>
            </a:r>
            <a:r>
              <a:rPr lang="fr-CH" sz="2000" dirty="0" err="1"/>
              <a:t>later</a:t>
            </a:r>
            <a:r>
              <a:rPr lang="fr-CH" sz="2000" dirty="0"/>
              <a:t>’ (</a:t>
            </a:r>
            <a:r>
              <a:rPr lang="fr-CH" sz="2000" dirty="0" err="1"/>
              <a:t>get</a:t>
            </a:r>
            <a:r>
              <a:rPr lang="fr-CH" sz="2000" dirty="0"/>
              <a:t> a </a:t>
            </a:r>
            <a:r>
              <a:rPr lang="fr-CH" sz="2000" dirty="0" err="1" smtClean="0"/>
              <a:t>larger</a:t>
            </a:r>
            <a:r>
              <a:rPr lang="fr-CH" sz="2000" dirty="0" smtClean="0"/>
              <a:t> </a:t>
            </a:r>
            <a:r>
              <a:rPr lang="fr-CH" sz="2000" dirty="0"/>
              <a:t>home </a:t>
            </a:r>
            <a:r>
              <a:rPr lang="fr-CH" sz="2000" dirty="0" err="1"/>
              <a:t>market</a:t>
            </a:r>
            <a:r>
              <a:rPr lang="fr-CH" sz="2000" dirty="0"/>
              <a:t> </a:t>
            </a:r>
            <a:r>
              <a:rPr lang="fr-CH" sz="2000" dirty="0" err="1"/>
              <a:t>after</a:t>
            </a:r>
            <a:r>
              <a:rPr lang="fr-CH" sz="2000" dirty="0"/>
              <a:t> </a:t>
            </a:r>
            <a:r>
              <a:rPr lang="fr-CH" sz="2000" dirty="0" err="1"/>
              <a:t>environmental</a:t>
            </a:r>
            <a:r>
              <a:rPr lang="fr-CH" sz="2000" dirty="0"/>
              <a:t> </a:t>
            </a:r>
            <a:r>
              <a:rPr lang="fr-CH" sz="2000" dirty="0" err="1"/>
              <a:t>regulations</a:t>
            </a:r>
            <a:r>
              <a:rPr lang="fr-CH" sz="2000" dirty="0"/>
              <a:t> </a:t>
            </a:r>
            <a:r>
              <a:rPr lang="fr-CH" sz="2000" dirty="0" err="1"/>
              <a:t>create</a:t>
            </a:r>
            <a:r>
              <a:rPr lang="fr-CH" sz="2000" dirty="0"/>
              <a:t> a </a:t>
            </a:r>
            <a:r>
              <a:rPr lang="fr-CH" sz="2000" dirty="0" err="1"/>
              <a:t>market</a:t>
            </a:r>
            <a:r>
              <a:rPr lang="fr-CH" sz="2000" dirty="0"/>
              <a:t> for </a:t>
            </a:r>
            <a:r>
              <a:rPr lang="fr-CH" sz="2000" dirty="0" err="1" smtClean="0"/>
              <a:t>EGs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</a:t>
            </a:r>
            <a:r>
              <a:rPr lang="fr-CH" sz="2000" dirty="0" err="1" smtClean="0"/>
              <a:t>lower</a:t>
            </a:r>
            <a:r>
              <a:rPr lang="fr-CH" sz="2000" dirty="0" smtClean="0"/>
              <a:t> </a:t>
            </a:r>
            <a:r>
              <a:rPr lang="fr-CH" sz="2000" dirty="0" err="1" smtClean="0"/>
              <a:t>price</a:t>
            </a:r>
            <a:r>
              <a:rPr lang="fr-CH" sz="2000" dirty="0"/>
              <a:t> </a:t>
            </a:r>
            <a:r>
              <a:rPr lang="fr-CH" sz="2000" dirty="0" err="1" smtClean="0"/>
              <a:t>level</a:t>
            </a:r>
            <a:r>
              <a:rPr lang="fr-CH" sz="2000" dirty="0" smtClean="0"/>
              <a:t> </a:t>
            </a:r>
            <a:r>
              <a:rPr lang="fr-CH" sz="2000" dirty="0" err="1" smtClean="0"/>
              <a:t>because</a:t>
            </a:r>
            <a:r>
              <a:rPr lang="fr-CH" sz="2000" dirty="0" smtClean="0"/>
              <a:t> of </a:t>
            </a:r>
            <a:r>
              <a:rPr lang="fr-CH" sz="2000" dirty="0" err="1" smtClean="0"/>
              <a:t>expanded</a:t>
            </a:r>
            <a:r>
              <a:rPr lang="fr-CH" sz="2000" dirty="0" smtClean="0"/>
              <a:t> bundle of </a:t>
            </a:r>
            <a:r>
              <a:rPr lang="fr-CH" sz="2000" dirty="0" err="1" smtClean="0"/>
              <a:t>goods</a:t>
            </a:r>
            <a:r>
              <a:rPr lang="fr-CH" sz="2000" dirty="0" smtClean="0"/>
              <a:t> (‘love of </a:t>
            </a:r>
            <a:r>
              <a:rPr lang="fr-CH" sz="2000" dirty="0" err="1" smtClean="0"/>
              <a:t>variety</a:t>
            </a:r>
            <a:r>
              <a:rPr lang="fr-CH" sz="2000" dirty="0" smtClean="0"/>
              <a:t>’ </a:t>
            </a:r>
            <a:r>
              <a:rPr lang="fr-CH" sz="2000" dirty="0" err="1" smtClean="0"/>
              <a:t>mechanims</a:t>
            </a:r>
            <a:r>
              <a:rPr lang="fr-CH" sz="2000" dirty="0" smtClean="0"/>
              <a:t>)</a:t>
            </a:r>
            <a:endParaRPr lang="fr-CH" sz="2000" dirty="0"/>
          </a:p>
          <a:p>
            <a:endParaRPr lang="fr-CH" sz="2000" dirty="0"/>
          </a:p>
          <a:p>
            <a:r>
              <a:rPr lang="fr-CH" sz="2000" dirty="0" smtClean="0"/>
              <a:t>3. </a:t>
            </a:r>
            <a:r>
              <a:rPr lang="fr-CH" sz="2000" dirty="0" err="1" smtClean="0"/>
              <a:t>Stay</a:t>
            </a:r>
            <a:r>
              <a:rPr lang="fr-CH" sz="2000" dirty="0" smtClean="0"/>
              <a:t> </a:t>
            </a:r>
            <a:r>
              <a:rPr lang="fr-CH" sz="2000" dirty="0"/>
              <a:t>on </a:t>
            </a:r>
            <a:r>
              <a:rPr lang="fr-CH" sz="2000" dirty="0" err="1"/>
              <a:t>sidelines</a:t>
            </a:r>
            <a:r>
              <a:rPr lang="fr-CH" sz="2000" dirty="0"/>
              <a:t>: </a:t>
            </a:r>
            <a:r>
              <a:rPr lang="fr-CH" sz="2000" dirty="0" err="1"/>
              <a:t>small</a:t>
            </a:r>
            <a:r>
              <a:rPr lang="fr-CH" sz="2000" dirty="0"/>
              <a:t> </a:t>
            </a:r>
            <a:r>
              <a:rPr lang="fr-CH" sz="2000" dirty="0" err="1"/>
              <a:t>stakes</a:t>
            </a:r>
            <a:r>
              <a:rPr lang="fr-CH" sz="2000" dirty="0"/>
              <a:t> (</a:t>
            </a:r>
            <a:r>
              <a:rPr lang="fr-CH" sz="2000" dirty="0" err="1"/>
              <a:t>low</a:t>
            </a:r>
            <a:r>
              <a:rPr lang="fr-CH" sz="2000" dirty="0"/>
              <a:t> </a:t>
            </a:r>
            <a:r>
              <a:rPr lang="fr-CH" sz="2000" dirty="0" err="1"/>
              <a:t>tariffs</a:t>
            </a:r>
            <a:r>
              <a:rPr lang="fr-CH" sz="2000" dirty="0"/>
              <a:t> of </a:t>
            </a:r>
            <a:r>
              <a:rPr lang="fr-CH" sz="2000" dirty="0" err="1"/>
              <a:t>HICs</a:t>
            </a:r>
            <a:r>
              <a:rPr lang="fr-CH" sz="2000" dirty="0"/>
              <a:t> </a:t>
            </a:r>
            <a:r>
              <a:rPr lang="fr-CH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⇨</a:t>
            </a:r>
            <a:r>
              <a:rPr lang="fr-CH" sz="2000" dirty="0"/>
              <a:t> </a:t>
            </a:r>
            <a:r>
              <a:rPr lang="fr-CH" sz="2000" dirty="0" err="1"/>
              <a:t>little</a:t>
            </a:r>
            <a:r>
              <a:rPr lang="fr-CH" sz="2000" dirty="0"/>
              <a:t> </a:t>
            </a:r>
            <a:r>
              <a:rPr lang="fr-CH" sz="2000" dirty="0" err="1"/>
              <a:t>market</a:t>
            </a:r>
            <a:r>
              <a:rPr lang="fr-CH" sz="2000" dirty="0"/>
              <a:t> </a:t>
            </a:r>
            <a:r>
              <a:rPr lang="fr-CH" sz="2000" dirty="0" err="1"/>
              <a:t>access</a:t>
            </a:r>
            <a:r>
              <a:rPr lang="fr-CH" sz="2000" dirty="0"/>
              <a:t>) + </a:t>
            </a:r>
            <a:r>
              <a:rPr lang="fr-CH" sz="2000" dirty="0" err="1"/>
              <a:t>avoid</a:t>
            </a:r>
            <a:r>
              <a:rPr lang="fr-CH" sz="2000" dirty="0"/>
              <a:t> </a:t>
            </a:r>
            <a:r>
              <a:rPr lang="fr-CH" sz="2000" dirty="0" err="1"/>
              <a:t>dealing</a:t>
            </a:r>
            <a:r>
              <a:rPr lang="fr-CH" sz="2000" dirty="0"/>
              <a:t> </a:t>
            </a:r>
            <a:r>
              <a:rPr lang="fr-CH" sz="2000" dirty="0" err="1"/>
              <a:t>with</a:t>
            </a:r>
            <a:r>
              <a:rPr lang="fr-CH" sz="2000" dirty="0"/>
              <a:t> ‘</a:t>
            </a:r>
            <a:r>
              <a:rPr lang="fr-CH" sz="2000" dirty="0" err="1"/>
              <a:t>like</a:t>
            </a:r>
            <a:r>
              <a:rPr lang="fr-CH" sz="2000" dirty="0"/>
              <a:t> </a:t>
            </a:r>
            <a:r>
              <a:rPr lang="fr-CH" sz="2000" dirty="0" err="1"/>
              <a:t>products</a:t>
            </a:r>
            <a:r>
              <a:rPr lang="fr-CH" sz="2000" dirty="0"/>
              <a:t>’ and </a:t>
            </a:r>
            <a:r>
              <a:rPr lang="fr-CH" sz="2000" dirty="0" err="1"/>
              <a:t>PPMs</a:t>
            </a:r>
            <a:r>
              <a:rPr lang="fr-CH" sz="2000" dirty="0"/>
              <a:t> at WTO</a:t>
            </a:r>
          </a:p>
        </p:txBody>
      </p:sp>
    </p:spTree>
    <p:extLst>
      <p:ext uri="{BB962C8B-B14F-4D97-AF65-F5344CB8AC3E}">
        <p14:creationId xmlns:p14="http://schemas.microsoft.com/office/powerpoint/2010/main" val="139197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r>
              <a:rPr lang="fr-CH" sz="3200" dirty="0" smtClean="0"/>
              <a:t>Evidence </a:t>
            </a:r>
            <a:r>
              <a:rPr lang="fr-CH" sz="3200" dirty="0" err="1" smtClean="0"/>
              <a:t>From</a:t>
            </a:r>
            <a:r>
              <a:rPr lang="fr-CH" sz="3200" dirty="0" smtClean="0"/>
              <a:t> </a:t>
            </a:r>
            <a:r>
              <a:rPr lang="fr-CH" sz="3200" dirty="0" err="1" smtClean="0"/>
              <a:t>Gravity</a:t>
            </a:r>
            <a:r>
              <a:rPr lang="fr-CH" sz="3200" dirty="0" smtClean="0"/>
              <a:t> </a:t>
            </a:r>
            <a:r>
              <a:rPr lang="fr-CH" sz="3200" smtClean="0"/>
              <a:t>models (</a:t>
            </a:r>
            <a:r>
              <a:rPr lang="fr-CH" sz="3200" dirty="0" smtClean="0"/>
              <a:t>1)  </a:t>
            </a:r>
            <a:endParaRPr lang="fr-CH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89196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800" dirty="0" smtClean="0"/>
              <a:t>Strict </a:t>
            </a:r>
            <a:r>
              <a:rPr lang="fr-CH" sz="2800" dirty="0" err="1"/>
              <a:t>environmental</a:t>
            </a:r>
            <a:r>
              <a:rPr lang="fr-CH" sz="2800" dirty="0"/>
              <a:t> </a:t>
            </a:r>
            <a:r>
              <a:rPr lang="fr-CH" sz="2800" dirty="0" err="1"/>
              <a:t>policies</a:t>
            </a:r>
            <a:r>
              <a:rPr lang="fr-CH" sz="2800" dirty="0"/>
              <a:t> </a:t>
            </a:r>
            <a:r>
              <a:rPr lang="fr-CH" sz="2800" dirty="0" err="1"/>
              <a:t>associated</a:t>
            </a:r>
            <a:r>
              <a:rPr lang="fr-CH" sz="2800" dirty="0"/>
              <a:t> </a:t>
            </a:r>
            <a:r>
              <a:rPr lang="fr-CH" sz="2800" dirty="0" err="1"/>
              <a:t>with</a:t>
            </a:r>
            <a:r>
              <a:rPr lang="fr-CH" sz="2800" dirty="0"/>
              <a:t> RCA in </a:t>
            </a:r>
            <a:r>
              <a:rPr lang="fr-CH" sz="2800" dirty="0" err="1"/>
              <a:t>EGs</a:t>
            </a:r>
            <a:r>
              <a:rPr lang="fr-CH" sz="28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800" dirty="0"/>
              <a:t>Identification via </a:t>
            </a:r>
            <a:r>
              <a:rPr lang="fr-CH" sz="2800" dirty="0" err="1"/>
              <a:t>policy</a:t>
            </a:r>
            <a:r>
              <a:rPr lang="fr-CH" sz="2800" dirty="0"/>
              <a:t> changes (</a:t>
            </a:r>
            <a:r>
              <a:rPr lang="fr-CH" sz="2800" dirty="0" err="1"/>
              <a:t>e.g</a:t>
            </a:r>
            <a:r>
              <a:rPr lang="fr-CH" sz="2800" dirty="0"/>
              <a:t>. KP). </a:t>
            </a:r>
            <a:r>
              <a:rPr lang="fr-CH" sz="2800" dirty="0" err="1"/>
              <a:t>Environmental</a:t>
            </a:r>
            <a:r>
              <a:rPr lang="fr-CH" sz="2800" dirty="0"/>
              <a:t> </a:t>
            </a:r>
            <a:r>
              <a:rPr lang="fr-CH" sz="2800" dirty="0" err="1"/>
              <a:t>policies</a:t>
            </a:r>
            <a:r>
              <a:rPr lang="fr-CH" sz="2800" dirty="0"/>
              <a:t> affect </a:t>
            </a:r>
            <a:r>
              <a:rPr lang="fr-CH" sz="2800" dirty="0" err="1"/>
              <a:t>trade</a:t>
            </a:r>
            <a:r>
              <a:rPr lang="fr-CH" sz="2800" dirty="0"/>
              <a:t> </a:t>
            </a:r>
            <a:r>
              <a:rPr lang="fr-CH" sz="2800" dirty="0" err="1" smtClean="0"/>
              <a:t>flows</a:t>
            </a:r>
            <a:r>
              <a:rPr lang="fr-CH" sz="2800" dirty="0" smtClean="0"/>
              <a:t>. </a:t>
            </a:r>
            <a:r>
              <a:rPr lang="fr-CH" sz="2800" dirty="0" err="1" smtClean="0"/>
              <a:t>Aichele</a:t>
            </a:r>
            <a:r>
              <a:rPr lang="fr-CH" sz="2800" dirty="0" smtClean="0"/>
              <a:t> and </a:t>
            </a:r>
            <a:r>
              <a:rPr lang="fr-CH" sz="2800" dirty="0" err="1" smtClean="0"/>
              <a:t>Felbelmayer</a:t>
            </a:r>
            <a:r>
              <a:rPr lang="fr-CH" sz="2800" dirty="0" smtClean="0"/>
              <a:t> (2015)</a:t>
            </a:r>
            <a:endParaRPr lang="fr-CH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800" dirty="0" smtClean="0"/>
              <a:t>Identification by </a:t>
            </a:r>
            <a:r>
              <a:rPr lang="fr-CH" sz="2800" dirty="0" err="1" smtClean="0"/>
              <a:t>gravity</a:t>
            </a:r>
            <a:r>
              <a:rPr lang="fr-CH" sz="2800" dirty="0" smtClean="0"/>
              <a:t> </a:t>
            </a:r>
            <a:r>
              <a:rPr lang="fr-CH" sz="2800" dirty="0" err="1" smtClean="0"/>
              <a:t>models</a:t>
            </a:r>
            <a:r>
              <a:rPr lang="fr-CH" sz="2800" dirty="0" smtClean="0"/>
              <a:t>: </a:t>
            </a:r>
            <a:r>
              <a:rPr lang="fr-CH" sz="2800" dirty="0" err="1" smtClean="0"/>
              <a:t>RTAs</a:t>
            </a:r>
            <a:r>
              <a:rPr lang="fr-CH" sz="2800" dirty="0" smtClean="0"/>
              <a:t> </a:t>
            </a:r>
            <a:r>
              <a:rPr lang="fr-CH" sz="2800" dirty="0" err="1"/>
              <a:t>with</a:t>
            </a:r>
            <a:r>
              <a:rPr lang="fr-CH" sz="2800" dirty="0"/>
              <a:t> </a:t>
            </a:r>
            <a:r>
              <a:rPr lang="fr-CH" sz="2800" dirty="0" err="1"/>
              <a:t>environmental</a:t>
            </a:r>
            <a:r>
              <a:rPr lang="fr-CH" sz="2800" dirty="0"/>
              <a:t> provisions have </a:t>
            </a:r>
            <a:r>
              <a:rPr lang="fr-CH" sz="2800" dirty="0" err="1"/>
              <a:t>better</a:t>
            </a:r>
            <a:r>
              <a:rPr lang="fr-CH" sz="2800" dirty="0"/>
              <a:t> </a:t>
            </a:r>
            <a:r>
              <a:rPr lang="fr-CH" sz="2800" dirty="0" err="1"/>
              <a:t>outcomes</a:t>
            </a:r>
            <a:r>
              <a:rPr lang="fr-CH" sz="2800" dirty="0"/>
              <a:t> on </a:t>
            </a:r>
            <a:r>
              <a:rPr lang="fr-CH" sz="2800" dirty="0" err="1" smtClean="0"/>
              <a:t>emissions</a:t>
            </a:r>
            <a:r>
              <a:rPr lang="fr-CH" sz="2800" dirty="0" smtClean="0"/>
              <a:t> (</a:t>
            </a:r>
            <a:r>
              <a:rPr lang="fr-CH" sz="2800" dirty="0" err="1" smtClean="0"/>
              <a:t>Bhagdadi</a:t>
            </a:r>
            <a:r>
              <a:rPr lang="fr-CH" sz="2800" dirty="0" smtClean="0"/>
              <a:t> et al.)</a:t>
            </a:r>
            <a:endParaRPr lang="fr-CH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800" dirty="0"/>
              <a:t>Emissions gap for </a:t>
            </a:r>
            <a:r>
              <a:rPr lang="fr-CH" sz="2800" dirty="0" err="1"/>
              <a:t>GHGs</a:t>
            </a:r>
            <a:r>
              <a:rPr lang="fr-CH" sz="2800" dirty="0"/>
              <a:t> </a:t>
            </a:r>
            <a:r>
              <a:rPr lang="fr-CH" sz="2800" dirty="0" err="1"/>
              <a:t>emissions</a:t>
            </a:r>
            <a:r>
              <a:rPr lang="fr-CH" sz="2800" dirty="0"/>
              <a:t> per capita </a:t>
            </a:r>
            <a:r>
              <a:rPr lang="fr-CH" sz="2800" dirty="0" smtClean="0"/>
              <a:t>are </a:t>
            </a:r>
            <a:r>
              <a:rPr lang="fr-CH" sz="2800" dirty="0" err="1" smtClean="0"/>
              <a:t>smaller</a:t>
            </a:r>
            <a:r>
              <a:rPr lang="fr-CH" sz="2800" dirty="0" smtClean="0"/>
              <a:t> </a:t>
            </a:r>
            <a:r>
              <a:rPr lang="fr-CH" sz="2800" dirty="0"/>
              <a:t>for countries </a:t>
            </a:r>
            <a:r>
              <a:rPr lang="fr-CH" sz="2800" dirty="0" err="1"/>
              <a:t>that</a:t>
            </a:r>
            <a:r>
              <a:rPr lang="fr-CH" sz="2800" dirty="0"/>
              <a:t> engage in </a:t>
            </a:r>
            <a:r>
              <a:rPr lang="fr-CH" sz="2800" dirty="0" err="1"/>
              <a:t>bilateral</a:t>
            </a:r>
            <a:r>
              <a:rPr lang="fr-CH" sz="2800" dirty="0"/>
              <a:t> </a:t>
            </a:r>
            <a:r>
              <a:rPr lang="fr-CH" sz="2800" dirty="0" err="1"/>
              <a:t>trade</a:t>
            </a:r>
            <a:r>
              <a:rPr lang="fr-CH" sz="2800" dirty="0"/>
              <a:t> in </a:t>
            </a:r>
            <a:r>
              <a:rPr lang="fr-CH" sz="2800" dirty="0" err="1" smtClean="0"/>
              <a:t>Egs</a:t>
            </a:r>
            <a:r>
              <a:rPr lang="fr-CH" sz="2800" dirty="0" smtClean="0"/>
              <a:t> (</a:t>
            </a:r>
            <a:r>
              <a:rPr lang="fr-CH" sz="2800" dirty="0" err="1" smtClean="0"/>
              <a:t>Tamini</a:t>
            </a:r>
            <a:r>
              <a:rPr lang="fr-CH" sz="2800" dirty="0" smtClean="0"/>
              <a:t> and  </a:t>
            </a:r>
            <a:r>
              <a:rPr lang="fr-CH" sz="2800" dirty="0" err="1" smtClean="0"/>
              <a:t>Sorhgo</a:t>
            </a:r>
            <a:r>
              <a:rPr lang="fr-CH" sz="2800" dirty="0" smtClean="0"/>
              <a:t> (2017).</a:t>
            </a:r>
          </a:p>
        </p:txBody>
      </p:sp>
    </p:spTree>
    <p:extLst>
      <p:ext uri="{BB962C8B-B14F-4D97-AF65-F5344CB8AC3E}">
        <p14:creationId xmlns:p14="http://schemas.microsoft.com/office/powerpoint/2010/main" val="39495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CH" sz="3200" dirty="0" smtClean="0"/>
              <a:t>(New)Evidence </a:t>
            </a:r>
            <a:r>
              <a:rPr lang="fr-CH" sz="3200" dirty="0" err="1" smtClean="0"/>
              <a:t>from</a:t>
            </a:r>
            <a:r>
              <a:rPr lang="fr-CH" sz="3200" dirty="0" smtClean="0"/>
              <a:t> </a:t>
            </a:r>
            <a:r>
              <a:rPr lang="fr-CH" sz="3200" dirty="0" err="1" smtClean="0"/>
              <a:t>Gravity</a:t>
            </a:r>
            <a:r>
              <a:rPr lang="fr-CH" sz="3200" dirty="0" smtClean="0"/>
              <a:t> </a:t>
            </a:r>
            <a:r>
              <a:rPr lang="fr-CH" sz="3200" dirty="0" err="1" smtClean="0"/>
              <a:t>Models</a:t>
            </a:r>
            <a:r>
              <a:rPr lang="fr-CH" sz="3200" dirty="0" smtClean="0"/>
              <a:t> (</a:t>
            </a:r>
            <a:r>
              <a:rPr lang="fr-CH" sz="3200" dirty="0"/>
              <a:t>2)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30" y="1772816"/>
            <a:ext cx="8410940" cy="44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fr-CH" dirty="0"/>
              <a:t>Evidence on </a:t>
            </a:r>
            <a:r>
              <a:rPr lang="fr-CH" dirty="0" err="1"/>
              <a:t>Environmental</a:t>
            </a:r>
            <a:r>
              <a:rPr lang="fr-CH" dirty="0"/>
              <a:t> </a:t>
            </a:r>
            <a:r>
              <a:rPr lang="fr-CH" dirty="0" err="1"/>
              <a:t>Policies</a:t>
            </a:r>
            <a:r>
              <a:rPr lang="fr-CH" dirty="0"/>
              <a:t> </a:t>
            </a:r>
            <a:r>
              <a:rPr lang="fr-CH" dirty="0" smtClean="0"/>
              <a:t>(3)</a:t>
            </a:r>
            <a:endParaRPr lang="fr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88" y="1556792"/>
            <a:ext cx="8512292" cy="44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1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CH" dirty="0"/>
              <a:t>Evidence </a:t>
            </a:r>
            <a:r>
              <a:rPr lang="fr-CH" dirty="0" err="1"/>
              <a:t>From</a:t>
            </a:r>
            <a:r>
              <a:rPr lang="fr-CH" dirty="0"/>
              <a:t> </a:t>
            </a:r>
            <a:r>
              <a:rPr lang="fr-CH" dirty="0" err="1"/>
              <a:t>Gravity</a:t>
            </a:r>
            <a:r>
              <a:rPr lang="fr-CH" dirty="0"/>
              <a:t> Model </a:t>
            </a:r>
            <a:r>
              <a:rPr lang="fr-CH" dirty="0" smtClean="0"/>
              <a:t>(3)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08720"/>
            <a:ext cx="6768752" cy="467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8501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Conclusions</a:t>
            </a:r>
            <a:endParaRPr lang="fr-C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b="1" dirty="0" smtClean="0"/>
              <a:t>A </a:t>
            </a:r>
            <a:r>
              <a:rPr lang="fr-CH" sz="2800" b="1" dirty="0" err="1" smtClean="0"/>
              <a:t>successful</a:t>
            </a:r>
            <a:r>
              <a:rPr lang="fr-CH" sz="2800" b="1" dirty="0" smtClean="0"/>
              <a:t> EGA </a:t>
            </a:r>
            <a:r>
              <a:rPr lang="fr-CH" sz="2800" b="1" dirty="0" err="1" smtClean="0"/>
              <a:t>could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deliver</a:t>
            </a:r>
            <a:r>
              <a:rPr lang="fr-CH" sz="2800" b="1" dirty="0" smtClean="0"/>
              <a:t> a triple </a:t>
            </a:r>
            <a:r>
              <a:rPr lang="fr-CH" sz="2800" b="1" dirty="0" err="1"/>
              <a:t>win</a:t>
            </a:r>
            <a:endParaRPr lang="fr-CH" sz="2800" b="1" dirty="0"/>
          </a:p>
          <a:p>
            <a:r>
              <a:rPr lang="fr-CH" sz="2800" dirty="0">
                <a:latin typeface="Calibri" panose="020F0502020204030204" pitchFamily="34" charset="0"/>
              </a:rPr>
              <a:t>• </a:t>
            </a:r>
            <a:r>
              <a:rPr lang="fr-CH" sz="2800" dirty="0" err="1" smtClean="0">
                <a:latin typeface="Calibri" panose="020F0502020204030204" pitchFamily="34" charset="0"/>
              </a:rPr>
              <a:t>Wrangling</a:t>
            </a:r>
            <a:r>
              <a:rPr lang="fr-CH" sz="2800" dirty="0" smtClean="0">
                <a:latin typeface="Calibri" panose="020F0502020204030204" pitchFamily="34" charset="0"/>
              </a:rPr>
              <a:t> </a:t>
            </a:r>
            <a:r>
              <a:rPr lang="fr-CH" sz="2800" dirty="0">
                <a:latin typeface="Calibri" panose="020F0502020204030204" pitchFamily="34" charset="0"/>
              </a:rPr>
              <a:t>over </a:t>
            </a:r>
            <a:r>
              <a:rPr lang="fr-CH" sz="2800" dirty="0" err="1">
                <a:latin typeface="Calibri" panose="020F0502020204030204" pitchFamily="34" charset="0"/>
              </a:rPr>
              <a:t>negotiations</a:t>
            </a:r>
            <a:r>
              <a:rPr lang="fr-CH" sz="2800" dirty="0">
                <a:latin typeface="Calibri" panose="020F0502020204030204" pitchFamily="34" charset="0"/>
              </a:rPr>
              <a:t> for </a:t>
            </a:r>
            <a:r>
              <a:rPr lang="fr-CH" sz="2800" dirty="0" err="1">
                <a:latin typeface="Calibri" panose="020F0502020204030204" pitchFamily="34" charset="0"/>
              </a:rPr>
              <a:t>nearly</a:t>
            </a:r>
            <a:r>
              <a:rPr lang="fr-CH" sz="2800" dirty="0">
                <a:latin typeface="Calibri" panose="020F0502020204030204" pitchFamily="34" charset="0"/>
              </a:rPr>
              <a:t> 20 </a:t>
            </a:r>
            <a:r>
              <a:rPr lang="fr-CH" sz="2800" dirty="0" err="1" smtClean="0">
                <a:latin typeface="Calibri" panose="020F0502020204030204" pitchFamily="34" charset="0"/>
              </a:rPr>
              <a:t>years</a:t>
            </a:r>
            <a:endParaRPr lang="fr-CH" sz="2800" dirty="0" smtClean="0">
              <a:latin typeface="Calibri" panose="020F0502020204030204" pitchFamily="34" charset="0"/>
            </a:endParaRPr>
          </a:p>
          <a:p>
            <a:r>
              <a:rPr lang="fr-CH" sz="2800" dirty="0" smtClean="0">
                <a:latin typeface="Calibri" panose="020F0502020204030204" pitchFamily="34" charset="0"/>
              </a:rPr>
              <a:t>• </a:t>
            </a:r>
            <a:r>
              <a:rPr lang="fr-CH" sz="2800" dirty="0" err="1" smtClean="0">
                <a:latin typeface="Calibri" panose="020F0502020204030204" pitchFamily="34" charset="0"/>
              </a:rPr>
              <a:t>Unfortunately</a:t>
            </a:r>
            <a:r>
              <a:rPr lang="fr-CH" sz="2800" dirty="0" smtClean="0">
                <a:latin typeface="Calibri" panose="020F0502020204030204" pitchFamily="34" charset="0"/>
              </a:rPr>
              <a:t> agenda </a:t>
            </a:r>
            <a:r>
              <a:rPr lang="fr-CH" sz="2800" dirty="0" err="1" smtClean="0">
                <a:latin typeface="Calibri" panose="020F0502020204030204" pitchFamily="34" charset="0"/>
              </a:rPr>
              <a:t>lacks</a:t>
            </a:r>
            <a:r>
              <a:rPr lang="fr-CH" sz="2800" dirty="0" smtClean="0">
                <a:latin typeface="Calibri" panose="020F0502020204030204" pitchFamily="34" charset="0"/>
              </a:rPr>
              <a:t> ambition</a:t>
            </a:r>
          </a:p>
          <a:p>
            <a:r>
              <a:rPr lang="fr-CH" sz="2800" dirty="0" smtClean="0">
                <a:latin typeface="Calibri" panose="020F0502020204030204" pitchFamily="34" charset="0"/>
              </a:rPr>
              <a:t>• but </a:t>
            </a:r>
            <a:r>
              <a:rPr lang="fr-CH" sz="2800" dirty="0" err="1" smtClean="0">
                <a:latin typeface="Calibri" panose="020F0502020204030204" pitchFamily="34" charset="0"/>
              </a:rPr>
              <a:t>success</a:t>
            </a:r>
            <a:r>
              <a:rPr lang="fr-CH" sz="2800" dirty="0" smtClean="0">
                <a:latin typeface="Calibri" panose="020F0502020204030204" pitchFamily="34" charset="0"/>
              </a:rPr>
              <a:t> </a:t>
            </a:r>
            <a:r>
              <a:rPr lang="fr-CH" sz="2800" dirty="0" err="1" smtClean="0">
                <a:latin typeface="Calibri" panose="020F0502020204030204" pitchFamily="34" charset="0"/>
              </a:rPr>
              <a:t>is</a:t>
            </a:r>
            <a:r>
              <a:rPr lang="fr-CH" sz="2800" dirty="0" smtClean="0">
                <a:latin typeface="Calibri" panose="020F0502020204030204" pitchFamily="34" charset="0"/>
              </a:rPr>
              <a:t> </a:t>
            </a:r>
            <a:r>
              <a:rPr lang="fr-CH" sz="2800" dirty="0" err="1" smtClean="0">
                <a:latin typeface="Calibri" panose="020F0502020204030204" pitchFamily="34" charset="0"/>
              </a:rPr>
              <a:t>still</a:t>
            </a:r>
            <a:r>
              <a:rPr lang="fr-CH" sz="2800" dirty="0" smtClean="0">
                <a:latin typeface="Calibri" panose="020F0502020204030204" pitchFamily="34" charset="0"/>
              </a:rPr>
              <a:t> a key </a:t>
            </a:r>
            <a:r>
              <a:rPr lang="fr-CH" sz="2800" dirty="0" err="1">
                <a:latin typeface="Calibri" panose="020F0502020204030204" pitchFamily="34" charset="0"/>
              </a:rPr>
              <a:t>ingredient</a:t>
            </a:r>
            <a:r>
              <a:rPr lang="fr-CH" sz="2800" dirty="0">
                <a:latin typeface="Calibri" panose="020F0502020204030204" pitchFamily="34" charset="0"/>
              </a:rPr>
              <a:t> for transition to green </a:t>
            </a:r>
            <a:r>
              <a:rPr lang="fr-CH" sz="2800" dirty="0" err="1">
                <a:latin typeface="Calibri" panose="020F0502020204030204" pitchFamily="34" charset="0"/>
              </a:rPr>
              <a:t>development</a:t>
            </a:r>
            <a:r>
              <a:rPr lang="fr-CH" sz="2800" dirty="0">
                <a:latin typeface="Calibri" panose="020F0502020204030204" pitchFamily="34" charset="0"/>
              </a:rPr>
              <a:t> </a:t>
            </a:r>
            <a:r>
              <a:rPr lang="fr-CH" sz="2800" dirty="0" err="1">
                <a:latin typeface="Calibri" panose="020F0502020204030204" pitchFamily="34" charset="0"/>
              </a:rPr>
              <a:t>path</a:t>
            </a:r>
            <a:endParaRPr lang="fr-CH" sz="2800" dirty="0">
              <a:latin typeface="Calibri" panose="020F0502020204030204" pitchFamily="34" charset="0"/>
            </a:endParaRPr>
          </a:p>
          <a:p>
            <a:r>
              <a:rPr lang="fr-CH" sz="2800" dirty="0">
                <a:latin typeface="Calibri" panose="020F0502020204030204" pitchFamily="34" charset="0"/>
              </a:rPr>
              <a:t>• </a:t>
            </a:r>
            <a:r>
              <a:rPr lang="fr-CH" sz="2800" dirty="0" smtClean="0">
                <a:latin typeface="Calibri" panose="020F0502020204030204" pitchFamily="34" charset="0"/>
              </a:rPr>
              <a:t>…and to </a:t>
            </a:r>
            <a:r>
              <a:rPr lang="fr-CH" sz="2800" dirty="0" err="1">
                <a:latin typeface="Calibri" panose="020F0502020204030204" pitchFamily="34" charset="0"/>
              </a:rPr>
              <a:t>prevent</a:t>
            </a:r>
            <a:r>
              <a:rPr lang="fr-CH" sz="2800" dirty="0">
                <a:latin typeface="Calibri" panose="020F0502020204030204" pitchFamily="34" charset="0"/>
              </a:rPr>
              <a:t> collision of WTS and </a:t>
            </a:r>
            <a:r>
              <a:rPr lang="fr-CH" sz="2800" dirty="0" err="1">
                <a:latin typeface="Calibri" panose="020F0502020204030204" pitchFamily="34" charset="0"/>
              </a:rPr>
              <a:t>climate</a:t>
            </a:r>
            <a:r>
              <a:rPr lang="fr-CH" sz="2800" dirty="0">
                <a:latin typeface="Calibri" panose="020F0502020204030204" pitchFamily="34" charset="0"/>
              </a:rPr>
              <a:t> </a:t>
            </a:r>
            <a:r>
              <a:rPr lang="fr-CH" sz="2800" dirty="0" err="1" smtClean="0">
                <a:latin typeface="Calibri" panose="020F0502020204030204" pitchFamily="34" charset="0"/>
              </a:rPr>
              <a:t>regime</a:t>
            </a:r>
            <a:endParaRPr lang="fr-CH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Calibri" panose="020F0502020204030204" pitchFamily="34" charset="0"/>
              </a:rPr>
              <a:t>• </a:t>
            </a:r>
            <a:r>
              <a:rPr lang="fr-CH" sz="2800" dirty="0" smtClean="0"/>
              <a:t>Superior </a:t>
            </a:r>
            <a:r>
              <a:rPr lang="fr-CH" sz="2800" dirty="0" err="1"/>
              <a:t>environmental</a:t>
            </a:r>
            <a:r>
              <a:rPr lang="fr-CH" sz="2800" dirty="0"/>
              <a:t> </a:t>
            </a:r>
            <a:r>
              <a:rPr lang="fr-CH" sz="2800" dirty="0" err="1"/>
              <a:t>outcomes</a:t>
            </a:r>
            <a:r>
              <a:rPr lang="fr-CH" sz="2800" dirty="0"/>
              <a:t> </a:t>
            </a:r>
            <a:r>
              <a:rPr lang="fr-CH" sz="2800" dirty="0" smtClean="0"/>
              <a:t>in </a:t>
            </a:r>
            <a:r>
              <a:rPr lang="fr-CH" sz="2800" dirty="0" err="1" smtClean="0"/>
              <a:t>terms</a:t>
            </a:r>
            <a:r>
              <a:rPr lang="fr-CH" sz="2800" dirty="0" smtClean="0"/>
              <a:t> of GHG </a:t>
            </a:r>
            <a:r>
              <a:rPr lang="fr-CH" sz="2800" dirty="0" err="1" smtClean="0"/>
              <a:t>emissions</a:t>
            </a:r>
            <a:r>
              <a:rPr lang="fr-CH" sz="2800" dirty="0" smtClean="0"/>
              <a:t> per capita for </a:t>
            </a:r>
            <a:r>
              <a:rPr lang="fr-CH" sz="2800" dirty="0"/>
              <a:t>countries </a:t>
            </a:r>
            <a:r>
              <a:rPr lang="fr-CH" sz="2800" dirty="0" err="1"/>
              <a:t>that</a:t>
            </a:r>
            <a:r>
              <a:rPr lang="fr-CH" sz="2800" dirty="0"/>
              <a:t> </a:t>
            </a:r>
            <a:r>
              <a:rPr lang="fr-CH" sz="2800" dirty="0" err="1"/>
              <a:t>trade</a:t>
            </a:r>
            <a:r>
              <a:rPr lang="fr-CH" sz="2800" dirty="0"/>
              <a:t> in </a:t>
            </a:r>
            <a:r>
              <a:rPr lang="fr-CH" sz="2800" dirty="0" err="1" smtClean="0"/>
              <a:t>Egs</a:t>
            </a:r>
            <a:endParaRPr lang="fr-CH" sz="2800" dirty="0" smtClean="0"/>
          </a:p>
          <a:p>
            <a:r>
              <a:rPr lang="fr-CH" sz="2800" dirty="0" smtClean="0">
                <a:latin typeface="Calibri" panose="020F0502020204030204" pitchFamily="34" charset="0"/>
              </a:rPr>
              <a:t>• </a:t>
            </a:r>
            <a:r>
              <a:rPr lang="fr-CH" sz="2800" dirty="0" err="1" smtClean="0">
                <a:latin typeface="Calibri" panose="020F0502020204030204" pitchFamily="34" charset="0"/>
              </a:rPr>
              <a:t>MRAs</a:t>
            </a:r>
            <a:r>
              <a:rPr lang="fr-CH" sz="2800" dirty="0" smtClean="0">
                <a:latin typeface="Calibri" panose="020F0502020204030204" pitchFamily="34" charset="0"/>
              </a:rPr>
              <a:t> and </a:t>
            </a:r>
            <a:r>
              <a:rPr lang="fr-CH" sz="2800" dirty="0" err="1" smtClean="0">
                <a:latin typeface="Calibri" panose="020F0502020204030204" pitchFamily="34" charset="0"/>
              </a:rPr>
              <a:t>regulatory</a:t>
            </a:r>
            <a:r>
              <a:rPr lang="fr-CH" sz="2800" dirty="0" smtClean="0">
                <a:latin typeface="Calibri" panose="020F0502020204030204" pitchFamily="34" charset="0"/>
              </a:rPr>
              <a:t> convergence </a:t>
            </a:r>
            <a:r>
              <a:rPr lang="fr-CH" sz="2800" dirty="0" err="1" smtClean="0">
                <a:latin typeface="Calibri" panose="020F0502020204030204" pitchFamily="34" charset="0"/>
              </a:rPr>
              <a:t>helpful</a:t>
            </a:r>
            <a:r>
              <a:rPr lang="fr-CH" sz="2800" dirty="0" smtClean="0">
                <a:latin typeface="Calibri" panose="020F0502020204030204" pitchFamily="34" charset="0"/>
              </a:rPr>
              <a:t> to </a:t>
            </a:r>
            <a:r>
              <a:rPr lang="fr-CH" sz="2800" dirty="0" err="1" smtClean="0">
                <a:latin typeface="Calibri" panose="020F0502020204030204" pitchFamily="34" charset="0"/>
              </a:rPr>
              <a:t>boost</a:t>
            </a:r>
            <a:r>
              <a:rPr lang="fr-CH" sz="2800" dirty="0" smtClean="0">
                <a:latin typeface="Calibri" panose="020F0502020204030204" pitchFamily="34" charset="0"/>
              </a:rPr>
              <a:t> </a:t>
            </a:r>
            <a:r>
              <a:rPr lang="fr-CH" sz="2800" dirty="0" err="1" smtClean="0">
                <a:latin typeface="Calibri" panose="020F0502020204030204" pitchFamily="34" charset="0"/>
              </a:rPr>
              <a:t>trade</a:t>
            </a:r>
            <a:r>
              <a:rPr lang="fr-CH" sz="2800" dirty="0" smtClean="0">
                <a:latin typeface="Calibri" panose="020F0502020204030204" pitchFamily="34" charset="0"/>
              </a:rPr>
              <a:t> in </a:t>
            </a:r>
            <a:r>
              <a:rPr lang="fr-CH" sz="2800" dirty="0" err="1" smtClean="0">
                <a:latin typeface="Calibri" panose="020F0502020204030204" pitchFamily="34" charset="0"/>
              </a:rPr>
              <a:t>EGs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353519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/>
          <a:lstStyle/>
          <a:p>
            <a:r>
              <a:rPr lang="fr-CH" dirty="0" err="1" smtClean="0"/>
              <a:t>References</a:t>
            </a:r>
            <a:r>
              <a:rPr lang="fr-CH" dirty="0" smtClean="0"/>
              <a:t> (1)</a:t>
            </a:r>
            <a:endParaRPr lang="fr-CH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Baghdadi L., Martinez-</a:t>
            </a:r>
            <a:r>
              <a:rPr lang="en-GB" sz="2400" dirty="0" err="1"/>
              <a:t>Zarzoso</a:t>
            </a:r>
            <a:r>
              <a:rPr lang="en-GB" sz="2400" dirty="0"/>
              <a:t> I., and </a:t>
            </a:r>
            <a:r>
              <a:rPr lang="en-GB" sz="2400" dirty="0" err="1"/>
              <a:t>Zitouna</a:t>
            </a:r>
            <a:r>
              <a:rPr lang="en-GB" sz="2400" dirty="0"/>
              <a:t> H., (2013), ’Are RTA agreements </a:t>
            </a:r>
            <a:r>
              <a:rPr lang="en-GB" sz="2400" dirty="0" smtClean="0"/>
              <a:t>with environmental </a:t>
            </a:r>
            <a:r>
              <a:rPr lang="en-GB" sz="2400" dirty="0"/>
              <a:t>provisions reducing emissions?’, </a:t>
            </a:r>
            <a:r>
              <a:rPr lang="en-GB" sz="2400" i="1" dirty="0"/>
              <a:t>Journal of International Economics</a:t>
            </a:r>
            <a:r>
              <a:rPr lang="en-GB" sz="2400" dirty="0"/>
              <a:t> </a:t>
            </a:r>
            <a:r>
              <a:rPr lang="en-GB" sz="2400" dirty="0" smtClean="0"/>
              <a:t>90:378–390</a:t>
            </a:r>
            <a:r>
              <a:rPr lang="en-GB" sz="2400" dirty="0"/>
              <a:t>. </a:t>
            </a:r>
            <a:endParaRPr lang="fr-CH" sz="2400" dirty="0"/>
          </a:p>
          <a:p>
            <a:endParaRPr lang="en-US" sz="2400" dirty="0" smtClean="0"/>
          </a:p>
          <a:p>
            <a:r>
              <a:rPr lang="en-US" sz="2400" dirty="0" smtClean="0"/>
              <a:t>Baker, P. (2018) “Handbook on Negotiating Sustainable Development Provisions in PTAs</a:t>
            </a:r>
            <a:r>
              <a:rPr lang="en-US" sz="2400" dirty="0"/>
              <a:t>”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artnet.unescap.org/publications/books-reports/handbook-negotiating-sustainable-development-provisions-preferential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Helbe</a:t>
            </a:r>
            <a:r>
              <a:rPr lang="en-US" sz="2400" dirty="0" smtClean="0"/>
              <a:t>, M. and B. Shepherd eds. (2017) “Win-Win: How International Trade can help meet the sustainable development goals</a:t>
            </a:r>
            <a:r>
              <a:rPr lang="en-US" sz="2400" dirty="0"/>
              <a:t>,” ADB,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www.adb.org/sites/default/files/publication/327451/adbi-win-win-how-international-trade-can-help-meet-sdgs.pdf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791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(2)</a:t>
            </a:r>
            <a:endParaRPr lang="fr-CH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908720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Melo</a:t>
            </a:r>
            <a:r>
              <a:rPr lang="en-US" sz="2400" dirty="0"/>
              <a:t>, J. de and J.M Solleder (2018) “Barriers to Trade in Environmental Goods: How Important they are and what should developing countries expect from their removal” </a:t>
            </a:r>
            <a:r>
              <a:rPr lang="en-US" sz="2400" dirty="0" smtClean="0"/>
              <a:t>FERDI WP#233 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Melo and Sorgho </a:t>
            </a:r>
            <a:r>
              <a:rPr lang="en-US" sz="2400" dirty="0"/>
              <a:t>(2018) </a:t>
            </a:r>
            <a:r>
              <a:rPr lang="en-US" sz="2400" dirty="0" smtClean="0"/>
              <a:t>“The Landscape of Environmental Provisions in African RTAs” (</a:t>
            </a:r>
            <a:r>
              <a:rPr lang="en-US" sz="2400" dirty="0"/>
              <a:t>in </a:t>
            </a:r>
            <a:r>
              <a:rPr lang="en-US" sz="2400" dirty="0" smtClean="0"/>
              <a:t>progress?)</a:t>
            </a:r>
            <a:endParaRPr lang="fr-CH" sz="2400" dirty="0"/>
          </a:p>
          <a:p>
            <a:endParaRPr lang="en-US" dirty="0" smtClean="0"/>
          </a:p>
          <a:p>
            <a:r>
              <a:rPr lang="en-US" sz="2400" dirty="0" err="1"/>
              <a:t>Tamini</a:t>
            </a:r>
            <a:r>
              <a:rPr lang="en-US" sz="2400" dirty="0"/>
              <a:t> L. D., and Sorgho Z., 2017. ‘Trade in Environmental Goods: Evidences from an Analysis Using Elasticities of Trade Costs’, </a:t>
            </a:r>
            <a:r>
              <a:rPr lang="en-US" sz="2400" i="1" dirty="0"/>
              <a:t>Environment and Resource Economics</a:t>
            </a:r>
            <a:r>
              <a:rPr lang="en-US" dirty="0"/>
              <a:t>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369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 of EPAs</a:t>
            </a:r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20" y="974847"/>
            <a:ext cx="8147054" cy="4222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Journal of African Trade, vol.1(1)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229200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Policy brief </a:t>
            </a:r>
            <a:r>
              <a:rPr lang="en-US" dirty="0"/>
              <a:t>associated with paper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www.theigc.org/wp-content/uploads/2015/03/De-Melo-Regolo-2014-Policy-Brief.pdf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Blog-post appraisal of other African </a:t>
            </a:r>
            <a:r>
              <a:rPr lang="en-US" dirty="0"/>
              <a:t>RTAs </a:t>
            </a:r>
            <a:r>
              <a:rPr lang="en-US" dirty="0">
                <a:hlinkClick r:id="rId4"/>
              </a:rPr>
              <a:t>https://www.theigc.org/blog/regional-trade-agreements-in-africa-success-or-failure</a:t>
            </a:r>
            <a:r>
              <a:rPr lang="en-US" dirty="0" smtClean="0">
                <a:hlinkClick r:id="rId4"/>
              </a:rPr>
              <a:t>/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36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066726"/>
            <a:ext cx="8229600" cy="4306490"/>
          </a:xfrm>
        </p:spPr>
        <p:txBody>
          <a:bodyPr>
            <a:normAutofit/>
          </a:bodyPr>
          <a:lstStyle/>
          <a:p>
            <a:r>
              <a:rPr lang="en-US" dirty="0" smtClean="0"/>
              <a:t>“A Primer” on  African</a:t>
            </a:r>
            <a:br>
              <a:rPr lang="en-US" dirty="0" smtClean="0"/>
            </a:br>
            <a:r>
              <a:rPr lang="en-US" dirty="0" smtClean="0"/>
              <a:t>Regional Economic</a:t>
            </a:r>
            <a:br>
              <a:rPr lang="en-US" dirty="0" smtClean="0"/>
            </a:br>
            <a:r>
              <a:rPr lang="en-US" dirty="0" smtClean="0"/>
              <a:t>Communities (RECs)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6494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dirty="0" smtClean="0"/>
              <a:t>A Primer on African RTAs</a:t>
            </a:r>
            <a:endParaRPr lang="fr-CH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904655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27584" y="6237312"/>
            <a:ext cx="785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AfcFTA</a:t>
            </a:r>
            <a:r>
              <a:rPr lang="en-US" dirty="0" smtClean="0"/>
              <a:t> will call for a harmonization of Rules of origin. A headache down the road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5645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260648"/>
            <a:ext cx="3851920" cy="2016224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RECs have not been followed by </a:t>
            </a:r>
            <a:br>
              <a:rPr lang="en-US" sz="3200" dirty="0" smtClean="0"/>
            </a:br>
            <a:r>
              <a:rPr lang="en-US" sz="3200" dirty="0" smtClean="0"/>
              <a:t>increased intra-REC trade</a:t>
            </a:r>
            <a:endParaRPr lang="fr-CH" sz="3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320480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2674655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but ASEAN was followed by increased intra-regional trade but not MERCOSUR, ANDEAN</a:t>
            </a:r>
            <a:endParaRPr lang="fr-CH" sz="3200" dirty="0"/>
          </a:p>
        </p:txBody>
      </p:sp>
    </p:spTree>
    <p:extLst>
      <p:ext uri="{BB962C8B-B14F-4D97-AF65-F5344CB8AC3E}">
        <p14:creationId xmlns:p14="http://schemas.microsoft.com/office/powerpoint/2010/main" val="2741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Regime-wide Rules of Origin</a:t>
            </a:r>
            <a:br>
              <a:rPr lang="en-US" dirty="0" smtClean="0"/>
            </a:br>
            <a:r>
              <a:rPr lang="en-US" sz="2700" dirty="0" smtClean="0"/>
              <a:t>(Product-specific not covered here)</a:t>
            </a:r>
            <a:endParaRPr lang="fr-CH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12776"/>
            <a:ext cx="6416365" cy="52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Preference margins and PURs</a:t>
            </a:r>
            <a:br>
              <a:rPr lang="en-US" dirty="0" smtClean="0"/>
            </a:br>
            <a:r>
              <a:rPr lang="en-US" sz="3600" dirty="0" smtClean="0"/>
              <a:t>(Preference Utilization rates)</a:t>
            </a:r>
            <a:endParaRPr lang="fr-CH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19974"/>
              </p:ext>
            </p:extLst>
          </p:nvPr>
        </p:nvGraphicFramePr>
        <p:xfrm>
          <a:off x="250825" y="1204716"/>
          <a:ext cx="8640763" cy="5608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ique" r:id="rId3" imgW="6172403" imgH="4038600" progId="Excel.Chart.8">
                  <p:embed/>
                </p:oleObj>
              </mc:Choice>
              <mc:Fallback>
                <p:oleObj name="Graphique" r:id="rId3" imgW="6172403" imgH="4038600" progId="Excel.Chart.8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04716"/>
                        <a:ext cx="8640763" cy="5608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3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44016"/>
            <a:ext cx="8928992" cy="11967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Moving to the single transformation rule: AGOA vs EBA</a:t>
            </a:r>
            <a:endParaRPr lang="fr-CH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41" y="1412776"/>
            <a:ext cx="7576159" cy="527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2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3220</TotalTime>
  <Words>1256</Words>
  <Application>Microsoft Office PowerPoint</Application>
  <PresentationFormat>Affichage à l'écran (4:3)</PresentationFormat>
  <Paragraphs>208</Paragraphs>
  <Slides>28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Wingdings</vt:lpstr>
      <vt:lpstr>Office Theme</vt:lpstr>
      <vt:lpstr>Graphique</vt:lpstr>
      <vt:lpstr> Preferential Trade Agreements in the era of SDGs </vt:lpstr>
      <vt:lpstr>OUTLINE</vt:lpstr>
      <vt:lpstr>Evaluation of EPAs</vt:lpstr>
      <vt:lpstr>“A Primer” on  African Regional Economic Communities (RECs)</vt:lpstr>
      <vt:lpstr>A Primer on African RTAs</vt:lpstr>
      <vt:lpstr>RECs have not been followed by  increased intra-REC trade</vt:lpstr>
      <vt:lpstr>Regime-wide Rules of Origin (Product-specific not covered here)</vt:lpstr>
      <vt:lpstr>Preference margins and PURs (Preference Utilization rates)</vt:lpstr>
      <vt:lpstr>Moving to the single transformation rule: AGOA vs EBA</vt:lpstr>
      <vt:lpstr>DEPTH of RTAs 7 RECs vs 108 S-S FTAs</vt:lpstr>
      <vt:lpstr>FTAs in the era SDGs</vt:lpstr>
      <vt:lpstr>Environmental Provisions across 34 African RTAs</vt:lpstr>
      <vt:lpstr>Environment-Issues Contained in African RTAs</vt:lpstr>
      <vt:lpstr>Coverage of Sustainability Provisions in PTAs</vt:lpstr>
      <vt:lpstr>Enforceability of Sustainability Provisions in EU and US PTAs</vt:lpstr>
      <vt:lpstr>Elusive Doha (2001)-EGA (2014-?)</vt:lpstr>
      <vt:lpstr>Applied Tariffs by lists and country groups (&lt;10% except LIC)</vt:lpstr>
      <vt:lpstr>Exports by EG list (APEC and EPP)</vt:lpstr>
      <vt:lpstr>Mercantilism at work (1)</vt:lpstr>
      <vt:lpstr>Mercantilism at work (2)</vt:lpstr>
      <vt:lpstr>Conclusion: Why non-participation by developing countries. </vt:lpstr>
      <vt:lpstr>Evidence From Gravity models (1)  </vt:lpstr>
      <vt:lpstr>(New)Evidence from Gravity Models (2) </vt:lpstr>
      <vt:lpstr>Evidence on Environmental Policies (3)</vt:lpstr>
      <vt:lpstr>Evidence From Gravity Model (3)</vt:lpstr>
      <vt:lpstr>Conclusions</vt:lpstr>
      <vt:lpstr>References (1)</vt:lpstr>
      <vt:lpstr>References (2)</vt:lpstr>
    </vt:vector>
  </TitlesOfParts>
  <Company>Université de Genève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Sahel and the European Migration challenge  Globalization, Inclusion and Sustainability in a Global Century</dc:title>
  <dc:creator>De-Melo</dc:creator>
  <cp:lastModifiedBy>Laurent DIDIER</cp:lastModifiedBy>
  <cp:revision>190</cp:revision>
  <cp:lastPrinted>2017-05-07T22:31:16Z</cp:lastPrinted>
  <dcterms:created xsi:type="dcterms:W3CDTF">2017-05-07T12:36:18Z</dcterms:created>
  <dcterms:modified xsi:type="dcterms:W3CDTF">2018-09-30T06:04:35Z</dcterms:modified>
</cp:coreProperties>
</file>