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5DD080-14E5-4958-8453-62AF7C824A56}" type="datetimeFigureOut">
              <a:rPr lang="fr-FR" smtClean="0"/>
              <a:t>29/09/2018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93CD34-C616-4BCF-87C1-CD3D53580C7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cifm.m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2060849"/>
            <a:ext cx="8458200" cy="1440159"/>
          </a:xfrm>
        </p:spPr>
        <p:txBody>
          <a:bodyPr/>
          <a:lstStyle/>
          <a:p>
            <a:r>
              <a:rPr lang="fr-FR" sz="4000" dirty="0" smtClean="0"/>
              <a:t>APE : enjeux sectoriels</a:t>
            </a:r>
            <a:br>
              <a:rPr lang="fr-FR" sz="4000" dirty="0" smtClean="0"/>
            </a:br>
            <a:r>
              <a:rPr lang="fr-FR" sz="4000" dirty="0" smtClean="0"/>
              <a:t>pour Madagascar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296888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Iharizaka Rahaingoson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Chambre de Commerce et d’Industrie France-Madagascar</a:t>
            </a:r>
          </a:p>
          <a:p>
            <a:r>
              <a:rPr lang="fr-FR" dirty="0" smtClean="0"/>
              <a:t>28 septembre 2018</a:t>
            </a:r>
            <a:endParaRPr lang="fr-FR" dirty="0"/>
          </a:p>
        </p:txBody>
      </p:sp>
      <p:pic>
        <p:nvPicPr>
          <p:cNvPr id="2050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21288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4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Grandes lignes abordées       </a:t>
            </a:r>
            <a:r>
              <a:rPr lang="fr-FR" sz="2200" b="1" dirty="0" smtClean="0"/>
              <a:t>1/3</a:t>
            </a:r>
            <a:endParaRPr lang="fr-FR" sz="2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Commerce de services</a:t>
            </a:r>
            <a:r>
              <a:rPr lang="fr-FR" sz="2400" dirty="0" smtClean="0"/>
              <a:t>: entre autres améliorations à la fourniture mode 4 sans empiéter sur l’immigration.</a:t>
            </a:r>
          </a:p>
          <a:p>
            <a:r>
              <a:rPr lang="fr-FR" sz="2400" b="1" dirty="0" smtClean="0"/>
              <a:t>Commerce de marchandises</a:t>
            </a:r>
            <a:r>
              <a:rPr lang="fr-FR" sz="2400" dirty="0" smtClean="0"/>
              <a:t>: assistance pour répondre aux exigences SPS.</a:t>
            </a:r>
          </a:p>
          <a:p>
            <a:r>
              <a:rPr lang="fr-FR" sz="2400" b="1" dirty="0" smtClean="0"/>
              <a:t>Obstacles techniques au commerce</a:t>
            </a:r>
            <a:r>
              <a:rPr lang="fr-FR" sz="2400" dirty="0" smtClean="0"/>
              <a:t>: reconnaissance/équivalence de normes,  assistance pour satisfaire aux normes UE ou même privées.</a:t>
            </a:r>
          </a:p>
          <a:p>
            <a:r>
              <a:rPr lang="fr-FR" sz="2400" b="1" dirty="0" smtClean="0"/>
              <a:t>Facilitation du commerce</a:t>
            </a:r>
            <a:r>
              <a:rPr lang="fr-FR" sz="2400" dirty="0" smtClean="0"/>
              <a:t>: l’UE voudrait aller au delà des disposition de WTO TFA. L’</a:t>
            </a:r>
            <a:r>
              <a:rPr lang="fr-FR" sz="2400" dirty="0" err="1" smtClean="0"/>
              <a:t>AfOA</a:t>
            </a:r>
            <a:r>
              <a:rPr lang="fr-FR" sz="2400" dirty="0" smtClean="0"/>
              <a:t> demande de l’assistance en retour.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96136" y="908720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19-20 juin 2018 - Harare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577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Grandes lignes abordées       </a:t>
            </a:r>
            <a:r>
              <a:rPr lang="fr-FR" sz="2200" b="1" dirty="0" smtClean="0"/>
              <a:t>2/3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400" b="1" dirty="0" smtClean="0"/>
              <a:t>Règles d’origine</a:t>
            </a:r>
            <a:r>
              <a:rPr lang="fr-FR" sz="2400" dirty="0" smtClean="0"/>
              <a:t>: Mieux que dans l’</a:t>
            </a:r>
            <a:r>
              <a:rPr lang="fr-FR" sz="2400" dirty="0" err="1" smtClean="0"/>
              <a:t>APEi</a:t>
            </a:r>
            <a:r>
              <a:rPr lang="fr-FR" sz="2400" dirty="0" smtClean="0"/>
              <a:t> actuel pour les </a:t>
            </a:r>
            <a:r>
              <a:rPr lang="fr-FR" sz="2400" dirty="0" err="1" smtClean="0"/>
              <a:t>AfOA</a:t>
            </a:r>
            <a:r>
              <a:rPr lang="fr-FR" sz="2400" dirty="0" smtClean="0"/>
              <a:t> ; alignement sur les APE des autres régions pour l’UE.</a:t>
            </a:r>
          </a:p>
          <a:p>
            <a:r>
              <a:rPr lang="fr-FR" sz="2400" b="1" dirty="0" smtClean="0"/>
              <a:t>Propriété intellectuelle</a:t>
            </a:r>
            <a:r>
              <a:rPr lang="fr-FR" sz="2400" dirty="0" smtClean="0"/>
              <a:t>: Accord pour les inclure dans le futur APE ; avec mécanismes de coopération à explorer.</a:t>
            </a:r>
          </a:p>
          <a:p>
            <a:r>
              <a:rPr lang="fr-FR" sz="2400" b="1" dirty="0" smtClean="0"/>
              <a:t>Agriculture</a:t>
            </a:r>
            <a:r>
              <a:rPr lang="fr-FR" sz="2400" dirty="0" smtClean="0"/>
              <a:t>: Accord pour inclure des provisions sur la sécurité alimentaire, les chaînes de valeur régionales et l’investissement dans le secteur.</a:t>
            </a:r>
          </a:p>
          <a:p>
            <a:r>
              <a:rPr lang="fr-FR" sz="2400" b="1" dirty="0" smtClean="0"/>
              <a:t>Concurrence</a:t>
            </a:r>
            <a:r>
              <a:rPr lang="fr-FR" sz="2400" dirty="0" smtClean="0"/>
              <a:t>: les </a:t>
            </a:r>
            <a:r>
              <a:rPr lang="fr-FR" sz="2400" dirty="0" err="1" smtClean="0"/>
              <a:t>AfOA</a:t>
            </a:r>
            <a:r>
              <a:rPr lang="fr-FR" sz="2400" dirty="0" smtClean="0"/>
              <a:t> veut limiter les dispositions (monopoles, abus de position, fusions/acquisitions) tandis que l’UE veut inclure le réglementation générale et les subventions étatiques.</a:t>
            </a:r>
          </a:p>
          <a:p>
            <a:r>
              <a:rPr lang="fr-FR" sz="2400" b="1" dirty="0" smtClean="0"/>
              <a:t>Marchés publics</a:t>
            </a:r>
            <a:r>
              <a:rPr lang="fr-FR" sz="2400" dirty="0" smtClean="0"/>
              <a:t>: Accord sur les mesures de transparence.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96136" y="908720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19-20 juin 2018 - Harare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116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Grandes lignes abordées       </a:t>
            </a:r>
            <a:r>
              <a:rPr lang="fr-FR" sz="2200" b="1" dirty="0"/>
              <a:t>3</a:t>
            </a:r>
            <a:r>
              <a:rPr lang="fr-FR" sz="2200" b="1" dirty="0" smtClean="0"/>
              <a:t>/3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Pêche:</a:t>
            </a:r>
            <a:r>
              <a:rPr lang="fr-FR" sz="2400" dirty="0" smtClean="0"/>
              <a:t> les </a:t>
            </a:r>
            <a:r>
              <a:rPr lang="fr-FR" sz="2400" dirty="0" err="1" smtClean="0"/>
              <a:t>AfOA</a:t>
            </a:r>
            <a:r>
              <a:rPr lang="fr-FR" sz="2400" dirty="0" smtClean="0"/>
              <a:t> veulent la création d’un sous-comité.</a:t>
            </a:r>
          </a:p>
          <a:p>
            <a:r>
              <a:rPr lang="fr-FR" sz="2400" b="1" dirty="0" smtClean="0"/>
              <a:t>Développement durable</a:t>
            </a:r>
            <a:r>
              <a:rPr lang="fr-FR" sz="2400" dirty="0" smtClean="0"/>
              <a:t>: le </a:t>
            </a:r>
            <a:r>
              <a:rPr lang="fr-FR" sz="2400" dirty="0" err="1" smtClean="0"/>
              <a:t>AfOA</a:t>
            </a:r>
            <a:r>
              <a:rPr lang="fr-FR" sz="2400" dirty="0" smtClean="0"/>
              <a:t> voient les propositions de l’UE d’inclure des dispositions sur l’environnement et le droit du travail comme un risque d’obstacle au commerce.</a:t>
            </a:r>
          </a:p>
          <a:p>
            <a:r>
              <a:rPr lang="fr-FR" sz="2400" b="1" dirty="0" smtClean="0"/>
              <a:t>Développement</a:t>
            </a:r>
            <a:r>
              <a:rPr lang="fr-FR" sz="2400" dirty="0" smtClean="0"/>
              <a:t>: Accord pour « élargir la coop</a:t>
            </a:r>
            <a:r>
              <a:rPr lang="fr-FR" sz="2400" dirty="0"/>
              <a:t>é</a:t>
            </a:r>
            <a:r>
              <a:rPr lang="fr-FR" sz="2400" dirty="0" smtClean="0"/>
              <a:t>ration » aux infrastructures, PME, industrialisation, recherche, etc.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96136" y="908720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19-20 juin 2018 - Harare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77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Quelques enjeux sectoriels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/>
              <a:t>Textile</a:t>
            </a:r>
            <a:r>
              <a:rPr lang="fr-FR" dirty="0"/>
              <a:t>: AGOA expirant 2025 et risquant de ne pas être reconduit =&gt; Importance des Règles d’origine dans l’APE à venir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/>
          </a:p>
          <a:p>
            <a:r>
              <a:rPr lang="fr-FR" b="1" dirty="0"/>
              <a:t>Pêche</a:t>
            </a:r>
            <a:r>
              <a:rPr lang="fr-FR" dirty="0"/>
              <a:t>: Vend ses autorisations de pêche pour 1,4 M€/an, sans exploiter soi-même. 40 000 pêcheurs, 3000 dans la pêche industrielle</a:t>
            </a:r>
            <a:r>
              <a:rPr lang="fr-FR" dirty="0" smtClean="0"/>
              <a:t>. Contraste surpêche et faible exploitation.</a:t>
            </a:r>
            <a:br>
              <a:rPr lang="fr-FR" dirty="0" smtClean="0"/>
            </a:br>
            <a:endParaRPr lang="fr-FR" b="1" dirty="0"/>
          </a:p>
          <a:p>
            <a:r>
              <a:rPr lang="fr-FR" b="1" dirty="0" smtClean="0"/>
              <a:t>Produits sensibles</a:t>
            </a:r>
            <a:r>
              <a:rPr lang="fr-FR" dirty="0" smtClean="0"/>
              <a:t>: Conserver la protection de la petite industrie malgache avec les 580 lignes tarifaires dans l’</a:t>
            </a:r>
            <a:r>
              <a:rPr lang="fr-FR" dirty="0" err="1" smtClean="0"/>
              <a:t>APEi</a:t>
            </a:r>
            <a:r>
              <a:rPr lang="fr-FR" dirty="0" smtClean="0"/>
              <a:t> actuel.</a:t>
            </a:r>
            <a:br>
              <a:rPr lang="fr-FR" dirty="0" smtClean="0"/>
            </a:br>
            <a:endParaRPr lang="fr-FR" dirty="0" smtClean="0"/>
          </a:p>
          <a:p>
            <a:r>
              <a:rPr lang="fr-FR" b="1" dirty="0" smtClean="0"/>
              <a:t>Agriculture</a:t>
            </a:r>
            <a:r>
              <a:rPr lang="fr-FR" dirty="0" smtClean="0"/>
              <a:t>: Nécessité </a:t>
            </a:r>
            <a:r>
              <a:rPr lang="fr-FR" dirty="0"/>
              <a:t>de mesures de sauvegarde spéciale pour </a:t>
            </a:r>
            <a:r>
              <a:rPr lang="fr-FR" dirty="0" smtClean="0"/>
              <a:t>l’agriculture dans la future APE. Continuer à remettre en cause les subventions européennes sur l’agriculture.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82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84925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482597" y="908720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Budget 2016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50032"/>
            <a:ext cx="8229600" cy="1066800"/>
          </a:xfrm>
        </p:spPr>
        <p:txBody>
          <a:bodyPr/>
          <a:lstStyle/>
          <a:p>
            <a:r>
              <a:rPr lang="fr-FR" b="1" dirty="0" smtClean="0"/>
              <a:t>Enjeux de recettes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926271" y="1619508"/>
            <a:ext cx="653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620 millions à assurer sur 1,1 milliards € de recettes publiques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508104" y="2564904"/>
            <a:ext cx="1512168" cy="27363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1926271" y="1988840"/>
            <a:ext cx="63901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8" idx="1"/>
          </p:cNvCxnSpPr>
          <p:nvPr/>
        </p:nvCxnSpPr>
        <p:spPr>
          <a:xfrm>
            <a:off x="4788024" y="1988840"/>
            <a:ext cx="941532" cy="9767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2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Merci de votre attention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2000" dirty="0">
                <a:hlinkClick r:id="rId2"/>
              </a:rPr>
              <a:t>http://</a:t>
            </a:r>
            <a:r>
              <a:rPr lang="fr-FR" sz="2000" dirty="0" smtClean="0">
                <a:hlinkClick r:id="rId2"/>
              </a:rPr>
              <a:t>www.ccifm.mg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Tel : (00 261 20) 22 696 49</a:t>
            </a:r>
            <a:br>
              <a:rPr lang="fr-FR" sz="2000" dirty="0"/>
            </a:br>
            <a:r>
              <a:rPr lang="fr-FR" sz="2000" dirty="0"/>
              <a:t>Mail : ccifm@ccifm.mg </a:t>
            </a:r>
          </a:p>
        </p:txBody>
      </p:sp>
      <p:pic>
        <p:nvPicPr>
          <p:cNvPr id="5" name="Picture 2" descr="Chambre de Commerce et d'Industrie France Madagasca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5209381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72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 quoi parlons-nous ?</a:t>
            </a:r>
            <a:endParaRPr lang="fr-FR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72412"/>
              </p:ext>
            </p:extLst>
          </p:nvPr>
        </p:nvGraphicFramePr>
        <p:xfrm>
          <a:off x="683568" y="3092600"/>
          <a:ext cx="7920880" cy="2034975"/>
        </p:xfrm>
        <a:graphic>
          <a:graphicData uri="http://schemas.openxmlformats.org/drawingml/2006/table">
            <a:tbl>
              <a:tblPr/>
              <a:tblGrid>
                <a:gridCol w="4824536"/>
                <a:gridCol w="1008112"/>
                <a:gridCol w="1008112"/>
                <a:gridCol w="1080120"/>
              </a:tblGrid>
              <a:tr h="40699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Commerce avec l'Europe des 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9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Exportation vers l'UE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Importations </a:t>
                      </a:r>
                      <a:r>
                        <a:rPr lang="fr-FR" sz="2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l'UE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95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millions d'euros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995936" y="6135687"/>
            <a:ext cx="436048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400" b="1" dirty="0" smtClean="0"/>
              <a:t>14%</a:t>
            </a:r>
            <a:r>
              <a:rPr lang="fr-FR" sz="2200" dirty="0" smtClean="0"/>
              <a:t> des importations malgaches</a:t>
            </a: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611560" y="2132855"/>
            <a:ext cx="66479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/>
              <a:t>L’UE est une « cible » importante </a:t>
            </a:r>
            <a:br>
              <a:rPr lang="fr-FR" sz="2200" dirty="0" smtClean="0"/>
            </a:br>
            <a:r>
              <a:rPr lang="fr-FR" sz="2200" dirty="0" smtClean="0"/>
              <a:t>et la balance </a:t>
            </a:r>
            <a:r>
              <a:rPr lang="fr-FR" sz="2200" dirty="0"/>
              <a:t>commerciale en faveur de </a:t>
            </a:r>
            <a:r>
              <a:rPr lang="fr-FR" sz="2200" dirty="0" smtClean="0"/>
              <a:t>Madagascar:</a:t>
            </a:r>
            <a:endParaRPr lang="fr-FR" sz="2200" dirty="0"/>
          </a:p>
          <a:p>
            <a:endParaRPr lang="fr-FR" sz="2200" dirty="0"/>
          </a:p>
        </p:txBody>
      </p:sp>
      <p:pic>
        <p:nvPicPr>
          <p:cNvPr id="9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e 21"/>
          <p:cNvGrpSpPr/>
          <p:nvPr/>
        </p:nvGrpSpPr>
        <p:grpSpPr>
          <a:xfrm>
            <a:off x="3419872" y="3642873"/>
            <a:ext cx="463034" cy="1755523"/>
            <a:chOff x="3419872" y="3384458"/>
            <a:chExt cx="463034" cy="1755523"/>
          </a:xfrm>
        </p:grpSpPr>
        <p:cxnSp>
          <p:nvCxnSpPr>
            <p:cNvPr id="11" name="Connecteur droit avec flèche 10"/>
            <p:cNvCxnSpPr/>
            <p:nvPr/>
          </p:nvCxnSpPr>
          <p:spPr>
            <a:xfrm flipH="1">
              <a:off x="3419872" y="3384458"/>
              <a:ext cx="407747" cy="1755523"/>
            </a:xfrm>
            <a:prstGeom prst="straightConnector1">
              <a:avLst/>
            </a:prstGeom>
            <a:ln w="3810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3707904" y="3384458"/>
              <a:ext cx="175002" cy="18855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3877459" y="3983831"/>
            <a:ext cx="982573" cy="2151856"/>
            <a:chOff x="3877459" y="3725416"/>
            <a:chExt cx="982573" cy="2151856"/>
          </a:xfrm>
        </p:grpSpPr>
        <p:cxnSp>
          <p:nvCxnSpPr>
            <p:cNvPr id="12" name="Connecteur droit avec flèche 11"/>
            <p:cNvCxnSpPr/>
            <p:nvPr/>
          </p:nvCxnSpPr>
          <p:spPr>
            <a:xfrm>
              <a:off x="3995936" y="3861048"/>
              <a:ext cx="864096" cy="2016224"/>
            </a:xfrm>
            <a:prstGeom prst="straightConnector1">
              <a:avLst/>
            </a:prstGeom>
            <a:ln w="381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e 17"/>
            <p:cNvSpPr/>
            <p:nvPr/>
          </p:nvSpPr>
          <p:spPr>
            <a:xfrm>
              <a:off x="3877459" y="3725416"/>
              <a:ext cx="175002" cy="18855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80999" y="4974136"/>
            <a:ext cx="5426827" cy="947480"/>
            <a:chOff x="280999" y="4715721"/>
            <a:chExt cx="5426827" cy="947480"/>
          </a:xfrm>
        </p:grpSpPr>
        <p:sp>
          <p:nvSpPr>
            <p:cNvPr id="7" name="ZoneTexte 6"/>
            <p:cNvSpPr txBox="1"/>
            <p:nvPr/>
          </p:nvSpPr>
          <p:spPr>
            <a:xfrm>
              <a:off x="611559" y="5139981"/>
              <a:ext cx="5096267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FR" sz="2800" b="1" dirty="0" smtClean="0"/>
                <a:t>42%</a:t>
              </a:r>
              <a:r>
                <a:rPr lang="fr-FR" sz="2600" dirty="0" smtClean="0"/>
                <a:t> des exportations malgaches</a:t>
              </a:r>
              <a:endParaRPr lang="fr-FR" sz="2600" dirty="0"/>
            </a:p>
          </p:txBody>
        </p:sp>
        <p:sp>
          <p:nvSpPr>
            <p:cNvPr id="19" name="ZoneTexte 18"/>
            <p:cNvSpPr txBox="1"/>
            <p:nvPr/>
          </p:nvSpPr>
          <p:spPr>
            <a:xfrm rot="20840620">
              <a:off x="280999" y="4715721"/>
              <a:ext cx="1458989" cy="43088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sysDash"/>
            </a:ln>
          </p:spPr>
          <p:txBody>
            <a:bodyPr wrap="none" rtlCol="0">
              <a:spAutoFit/>
            </a:bodyPr>
            <a:lstStyle/>
            <a:p>
              <a:r>
                <a:rPr lang="fr-FR" sz="2200" dirty="0" smtClean="0">
                  <a:solidFill>
                    <a:srgbClr val="C00000"/>
                  </a:solidFill>
                  <a:latin typeface="Impact" pitchFamily="34" charset="0"/>
                </a:rPr>
                <a:t>IMPORTANT</a:t>
              </a:r>
              <a:endParaRPr lang="fr-FR" sz="2200" dirty="0">
                <a:solidFill>
                  <a:srgbClr val="C00000"/>
                </a:solidFill>
                <a:latin typeface="Impac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99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Historique des négociations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APE prévu par Cotonou pour 2008-2020</a:t>
            </a:r>
          </a:p>
          <a:p>
            <a:r>
              <a:rPr lang="fr-FR" sz="2400" dirty="0" smtClean="0"/>
              <a:t>Dérogation OMC accordée en 2001 : fin 2007</a:t>
            </a:r>
          </a:p>
          <a:p>
            <a:r>
              <a:rPr lang="fr-FR" sz="2400" dirty="0" smtClean="0"/>
              <a:t>Lancement négociations: ACP 2002, </a:t>
            </a:r>
            <a:r>
              <a:rPr lang="fr-FR" sz="2400" dirty="0" err="1" smtClean="0"/>
              <a:t>AfOA</a:t>
            </a:r>
            <a:r>
              <a:rPr lang="fr-FR" sz="2400" dirty="0" smtClean="0"/>
              <a:t> 2004</a:t>
            </a:r>
          </a:p>
          <a:p>
            <a:r>
              <a:rPr lang="fr-FR" sz="2400" dirty="0" smtClean="0"/>
              <a:t>Pression date </a:t>
            </a:r>
            <a:r>
              <a:rPr lang="fr-FR" sz="2400" dirty="0"/>
              <a:t>butoir OMC </a:t>
            </a:r>
            <a:r>
              <a:rPr lang="fr-FR" sz="2400" dirty="0" smtClean="0"/>
              <a:t>à octobre 2007</a:t>
            </a:r>
            <a:br>
              <a:rPr lang="fr-FR" sz="2400" dirty="0" smtClean="0"/>
            </a:br>
            <a:endParaRPr lang="fr-FR" sz="2400" dirty="0"/>
          </a:p>
          <a:p>
            <a:r>
              <a:rPr lang="fr-FR" sz="2400" dirty="0" smtClean="0"/>
              <a:t>Signature surprise UE-EAC en novembre 2007</a:t>
            </a:r>
          </a:p>
          <a:p>
            <a:r>
              <a:rPr lang="fr-FR" sz="2400" dirty="0" smtClean="0"/>
              <a:t>Madagascar: </a:t>
            </a:r>
            <a:r>
              <a:rPr lang="fr-FR" sz="2400" b="1" dirty="0" err="1" smtClean="0"/>
              <a:t>APEi</a:t>
            </a:r>
            <a:r>
              <a:rPr lang="fr-FR" sz="2400" dirty="0" smtClean="0"/>
              <a:t> paraphé en décembre 2007, signé le 29 août 2009 avec 3 autres pays, </a:t>
            </a:r>
            <a:r>
              <a:rPr lang="fr-FR" sz="2400" b="1" dirty="0" smtClean="0"/>
              <a:t>application</a:t>
            </a:r>
            <a:r>
              <a:rPr lang="fr-FR" sz="2400" dirty="0" smtClean="0"/>
              <a:t> </a:t>
            </a:r>
            <a:r>
              <a:rPr lang="fr-FR" sz="2400" b="1" dirty="0" smtClean="0"/>
              <a:t>mai 2012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6093296"/>
            <a:ext cx="865653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 err="1" smtClean="0">
                <a:solidFill>
                  <a:schemeClr val="bg1">
                    <a:lumMod val="75000"/>
                  </a:schemeClr>
                </a:solidFill>
              </a:rPr>
              <a:t>APEi</a:t>
            </a:r>
            <a:r>
              <a:rPr lang="fr-FR" sz="1700" dirty="0" smtClean="0">
                <a:solidFill>
                  <a:schemeClr val="bg1">
                    <a:lumMod val="75000"/>
                  </a:schemeClr>
                </a:solidFill>
              </a:rPr>
              <a:t>: Maurice, Seychelles, Zimbabwe et Madagascar + Comores en 2017</a:t>
            </a:r>
          </a:p>
          <a:p>
            <a:r>
              <a:rPr lang="fr-FR" sz="1700" dirty="0" smtClean="0">
                <a:solidFill>
                  <a:schemeClr val="bg1">
                    <a:lumMod val="75000"/>
                  </a:schemeClr>
                </a:solidFill>
              </a:rPr>
              <a:t>Les autres pays du groupe ont choisi de continuer les négociations pour un APE complet</a:t>
            </a:r>
            <a:endParaRPr lang="fr-FR" sz="17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74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Caractéristiques de </a:t>
            </a:r>
            <a:r>
              <a:rPr lang="fr-FR" b="1" dirty="0" smtClean="0"/>
              <a:t>l’</a:t>
            </a:r>
            <a:r>
              <a:rPr lang="fr-FR" b="1" dirty="0" err="1" smtClean="0"/>
              <a:t>APEi</a:t>
            </a:r>
            <a:r>
              <a:rPr lang="fr-FR" b="1" dirty="0" smtClean="0"/>
              <a:t>       </a:t>
            </a:r>
            <a:r>
              <a:rPr lang="fr-FR" sz="2400" b="1" dirty="0" smtClean="0"/>
              <a:t> 1/4</a:t>
            </a: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35658"/>
              </p:ext>
            </p:extLst>
          </p:nvPr>
        </p:nvGraphicFramePr>
        <p:xfrm>
          <a:off x="446856" y="2492896"/>
          <a:ext cx="8229600" cy="429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221884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Union Européenne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Madagascar</a:t>
                      </a:r>
                      <a:endParaRPr lang="fr-FR" sz="1800" dirty="0"/>
                    </a:p>
                  </a:txBody>
                  <a:tcPr/>
                </a:tc>
              </a:tr>
              <a:tr h="912346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Abaissement immédiat </a:t>
                      </a:r>
                      <a:r>
                        <a:rPr lang="fr-FR" sz="1800" dirty="0" smtClean="0"/>
                        <a:t>des droits de douane pour les produits originaires de Madagascar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Abaissement</a:t>
                      </a:r>
                      <a:r>
                        <a:rPr lang="fr-FR" sz="1800" baseline="0" dirty="0" smtClean="0"/>
                        <a:t> tarifaire sur </a:t>
                      </a:r>
                      <a:r>
                        <a:rPr lang="fr-FR" sz="1800" b="1" baseline="0" dirty="0" smtClean="0"/>
                        <a:t>15 ans</a:t>
                      </a:r>
                      <a:r>
                        <a:rPr lang="fr-FR" sz="1800" baseline="0" dirty="0" smtClean="0"/>
                        <a:t> dont:</a:t>
                      </a:r>
                      <a:br>
                        <a:rPr lang="fr-FR" sz="1800" baseline="0" dirty="0" smtClean="0"/>
                      </a:br>
                      <a:r>
                        <a:rPr lang="fr-FR" sz="1800" baseline="0" dirty="0" smtClean="0"/>
                        <a:t>* 5 ans de moratoire (2008-2012)</a:t>
                      </a:r>
                    </a:p>
                    <a:p>
                      <a:r>
                        <a:rPr lang="fr-FR" sz="1800" dirty="0" smtClean="0"/>
                        <a:t>* 10 </a:t>
                      </a:r>
                      <a:r>
                        <a:rPr lang="fr-FR" sz="1800" baseline="0" dirty="0" smtClean="0"/>
                        <a:t>progressive (2013-2022)</a:t>
                      </a:r>
                      <a:endParaRPr lang="fr-FR" sz="1800" dirty="0"/>
                    </a:p>
                  </a:txBody>
                  <a:tcPr/>
                </a:tc>
              </a:tr>
              <a:tr h="91234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Effectif</a:t>
                      </a:r>
                      <a:r>
                        <a:rPr lang="fr-FR" sz="1800" baseline="0" dirty="0" smtClean="0"/>
                        <a:t> dès le 20 décembre 2007</a:t>
                      </a:r>
                      <a:br>
                        <a:rPr lang="fr-FR" sz="1800" baseline="0" dirty="0" smtClean="0"/>
                      </a:br>
                      <a:r>
                        <a:rPr lang="fr-FR" sz="1800" baseline="0" dirty="0" smtClean="0"/>
                        <a:t>(même si </a:t>
                      </a:r>
                      <a:r>
                        <a:rPr lang="fr-FR" sz="1800" baseline="0" dirty="0" err="1" smtClean="0"/>
                        <a:t>APEi</a:t>
                      </a:r>
                      <a:r>
                        <a:rPr lang="fr-FR" sz="1800" baseline="0" dirty="0" smtClean="0"/>
                        <a:t> en application à partir de mai 2012)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Matières premières</a:t>
                      </a:r>
                      <a:r>
                        <a:rPr lang="fr-FR" sz="1800" dirty="0" smtClean="0"/>
                        <a:t> et biens</a:t>
                      </a:r>
                      <a:r>
                        <a:rPr lang="fr-FR" sz="1800" baseline="0" dirty="0" smtClean="0"/>
                        <a:t> d’équipement: 0% à partir de 2013</a:t>
                      </a:r>
                      <a:endParaRPr lang="fr-FR" sz="1800" dirty="0"/>
                    </a:p>
                  </a:txBody>
                  <a:tcPr/>
                </a:tc>
              </a:tr>
              <a:tr h="1186050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Produits intermédiaires</a:t>
                      </a:r>
                      <a:r>
                        <a:rPr lang="fr-FR" sz="1800" dirty="0" smtClean="0"/>
                        <a:t>: de 10% à 0% de droits sur 20% à 100% des produits de 2014</a:t>
                      </a:r>
                      <a:r>
                        <a:rPr lang="fr-FR" sz="1800" baseline="0" dirty="0" smtClean="0"/>
                        <a:t> à 2022 (2013 moratoire)</a:t>
                      </a:r>
                      <a:endParaRPr lang="fr-FR" sz="1800" dirty="0"/>
                    </a:p>
                  </a:txBody>
                  <a:tcPr/>
                </a:tc>
              </a:tr>
              <a:tr h="912346"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Produits</a:t>
                      </a:r>
                      <a:r>
                        <a:rPr lang="fr-FR" sz="1800" b="1" baseline="0" dirty="0" smtClean="0"/>
                        <a:t> finis</a:t>
                      </a:r>
                      <a:r>
                        <a:rPr lang="fr-FR" sz="1800" baseline="0" dirty="0" smtClean="0"/>
                        <a:t>: 25% à 0% des produits de 2014 à 2022 (2013 moratoire)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1988840"/>
            <a:ext cx="614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Ouverture progressive du marché malgache jusqu’en 2022</a:t>
            </a:r>
            <a:endParaRPr lang="fr-FR" dirty="0"/>
          </a:p>
        </p:txBody>
      </p:sp>
      <p:pic>
        <p:nvPicPr>
          <p:cNvPr id="7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1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Caractéristiques de l’</a:t>
            </a:r>
            <a:r>
              <a:rPr lang="fr-FR" b="1" dirty="0" err="1"/>
              <a:t>APEi</a:t>
            </a:r>
            <a:r>
              <a:rPr lang="fr-FR" b="1" dirty="0"/>
              <a:t>       </a:t>
            </a:r>
            <a:r>
              <a:rPr lang="fr-FR" sz="2400" b="1" dirty="0"/>
              <a:t> </a:t>
            </a:r>
            <a:r>
              <a:rPr lang="fr-FR" sz="2400" b="1" dirty="0" smtClean="0"/>
              <a:t>2/4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250552"/>
              </p:ext>
            </p:extLst>
          </p:nvPr>
        </p:nvGraphicFramePr>
        <p:xfrm>
          <a:off x="446856" y="2492896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314206">
                <a:tc>
                  <a:txBody>
                    <a:bodyPr/>
                    <a:lstStyle/>
                    <a:p>
                      <a:r>
                        <a:rPr lang="fr-FR" dirty="0" smtClean="0"/>
                        <a:t>Protections malgaches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06970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Secteurs</a:t>
                      </a:r>
                      <a:r>
                        <a:rPr lang="fr-FR" b="1" baseline="0" dirty="0" smtClean="0"/>
                        <a:t> sensibles </a:t>
                      </a:r>
                      <a:r>
                        <a:rPr lang="fr-FR" baseline="0" dirty="0" smtClean="0"/>
                        <a:t>exclus de l’abaissement tarifaire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b="1" dirty="0" smtClean="0"/>
                        <a:t>580 lignes </a:t>
                      </a:r>
                      <a:r>
                        <a:rPr lang="fr-FR" dirty="0" smtClean="0"/>
                        <a:t>tarifaires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Prépondérance</a:t>
                      </a:r>
                      <a:r>
                        <a:rPr lang="fr-FR" baseline="0" dirty="0" smtClean="0"/>
                        <a:t> du point de vue </a:t>
                      </a:r>
                      <a:br>
                        <a:rPr lang="fr-FR" baseline="0" dirty="0" smtClean="0"/>
                      </a:br>
                      <a:r>
                        <a:rPr lang="fr-FR" b="1" baseline="0" dirty="0" smtClean="0"/>
                        <a:t>du secteur privé </a:t>
                      </a:r>
                      <a:r>
                        <a:rPr lang="fr-FR" baseline="0" dirty="0" smtClean="0"/>
                        <a:t>vs. revenus fiscaux.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b="1" baseline="0" dirty="0" smtClean="0"/>
                        <a:t>Alimentaire</a:t>
                      </a:r>
                      <a:r>
                        <a:rPr lang="fr-FR" baseline="0" dirty="0" smtClean="0"/>
                        <a:t>: Viande, lait, miel, fruits et légumes, thé, blé, maïs, cacao, chocolat, pâtes alimentaires, thé, eaux, boissons, sucre de canne.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b="1" baseline="0" dirty="0" smtClean="0"/>
                        <a:t>Industries</a:t>
                      </a:r>
                      <a:r>
                        <a:rPr lang="fr-FR" baseline="0" dirty="0" smtClean="0"/>
                        <a:t>: Peinture, vernis, huiles essentielles, savons, bougies, insecticides, tuyaux, accessoires de mode, papier, cartons, tissus coton, couvertures, chaussures, tôles, batteries, meubles en bois, cigarettes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1988840"/>
            <a:ext cx="856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Exclusion de secteurs sensibles représentant 20% des importations venant de l’UE</a:t>
            </a:r>
            <a:endParaRPr lang="fr-FR" dirty="0"/>
          </a:p>
        </p:txBody>
      </p:sp>
      <p:pic>
        <p:nvPicPr>
          <p:cNvPr id="6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Caractéristiques de l’</a:t>
            </a:r>
            <a:r>
              <a:rPr lang="fr-FR" b="1" dirty="0" err="1"/>
              <a:t>APEi</a:t>
            </a:r>
            <a:r>
              <a:rPr lang="fr-FR" b="1" dirty="0"/>
              <a:t>       </a:t>
            </a:r>
            <a:r>
              <a:rPr lang="fr-FR" sz="2400" b="1" dirty="0"/>
              <a:t> </a:t>
            </a:r>
            <a:r>
              <a:rPr lang="fr-FR" sz="2400" b="1" dirty="0" smtClean="0"/>
              <a:t>3/4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465749"/>
              </p:ext>
            </p:extLst>
          </p:nvPr>
        </p:nvGraphicFramePr>
        <p:xfrm>
          <a:off x="457200" y="2489723"/>
          <a:ext cx="8229600" cy="394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546848"/>
              </a:tblGrid>
              <a:tr h="374381">
                <a:tc>
                  <a:txBody>
                    <a:bodyPr/>
                    <a:lstStyle/>
                    <a:p>
                      <a:r>
                        <a:rPr lang="fr-FR" dirty="0" smtClean="0"/>
                        <a:t>Protections malgaches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23131">
                <a:tc>
                  <a:txBody>
                    <a:bodyPr/>
                    <a:lstStyle/>
                    <a:p>
                      <a:r>
                        <a:rPr lang="fr-FR" dirty="0" smtClean="0"/>
                        <a:t>Provisions</a:t>
                      </a:r>
                      <a:r>
                        <a:rPr lang="fr-FR" baseline="0" dirty="0" smtClean="0"/>
                        <a:t> pour </a:t>
                      </a:r>
                      <a:r>
                        <a:rPr lang="fr-FR" b="1" baseline="0" dirty="0" smtClean="0"/>
                        <a:t>antidumping </a:t>
                      </a:r>
                      <a:r>
                        <a:rPr lang="fr-FR" baseline="0" dirty="0" smtClean="0"/>
                        <a:t>et mesures </a:t>
                      </a:r>
                      <a:r>
                        <a:rPr lang="fr-FR" b="1" baseline="0" dirty="0" smtClean="0"/>
                        <a:t>compensatoires </a:t>
                      </a:r>
                      <a:r>
                        <a:rPr lang="fr-FR" b="0" baseline="0" dirty="0" smtClean="0"/>
                        <a:t>contre les importations venant de l’UE.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Mesures de sauvegardes</a:t>
                      </a:r>
                      <a:r>
                        <a:rPr lang="fr-FR" b="1" baseline="0" dirty="0" smtClean="0"/>
                        <a:t> : </a:t>
                      </a:r>
                      <a:r>
                        <a:rPr lang="fr-FR" b="0" baseline="0" dirty="0" smtClean="0"/>
                        <a:t>pas </a:t>
                      </a:r>
                      <a:r>
                        <a:rPr lang="fr-FR" baseline="0" dirty="0" smtClean="0"/>
                        <a:t>de la part de l’UE mais, mais </a:t>
                      </a:r>
                      <a:r>
                        <a:rPr lang="fr-FR" b="0" baseline="0" dirty="0" smtClean="0"/>
                        <a:t>possible </a:t>
                      </a:r>
                      <a:r>
                        <a:rPr lang="fr-FR" baseline="0" dirty="0" smtClean="0"/>
                        <a:t>pour la partie malgache jusqu’en 2027 (2012 + 15 ans).</a:t>
                      </a:r>
                      <a:endParaRPr lang="fr-FR" dirty="0" smtClean="0"/>
                    </a:p>
                  </a:txBody>
                  <a:tcPr/>
                </a:tc>
              </a:tr>
              <a:tr h="923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Subventions autorisées </a:t>
                      </a:r>
                      <a:r>
                        <a:rPr lang="fr-FR" dirty="0" smtClean="0"/>
                        <a:t>aux producteurs nationaux</a:t>
                      </a:r>
                      <a:r>
                        <a:rPr lang="fr-FR" baseline="0" dirty="0" smtClean="0"/>
                        <a:t> malgaches (symbolique).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Marchés publics</a:t>
                      </a:r>
                      <a:r>
                        <a:rPr lang="fr-FR" dirty="0" smtClean="0"/>
                        <a:t> protégés via</a:t>
                      </a:r>
                      <a:r>
                        <a:rPr lang="fr-FR" baseline="0" dirty="0" smtClean="0"/>
                        <a:t> l’absence de traitement national.</a:t>
                      </a:r>
                      <a:endParaRPr lang="fr-FR" b="1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4381">
                <a:tc>
                  <a:txBody>
                    <a:bodyPr/>
                    <a:lstStyle/>
                    <a:p>
                      <a:r>
                        <a:rPr lang="fr-FR" dirty="0" smtClean="0"/>
                        <a:t>Accord</a:t>
                      </a:r>
                      <a:r>
                        <a:rPr lang="fr-FR" baseline="0" dirty="0" smtClean="0"/>
                        <a:t> sur la </a:t>
                      </a:r>
                      <a:r>
                        <a:rPr lang="fr-FR" b="1" baseline="0" dirty="0" smtClean="0"/>
                        <a:t>Pêche </a:t>
                      </a:r>
                      <a:r>
                        <a:rPr lang="fr-FR" baseline="0" dirty="0" smtClean="0"/>
                        <a:t>incluse dans </a:t>
                      </a:r>
                      <a:r>
                        <a:rPr lang="fr-FR" baseline="0" dirty="0" err="1" smtClean="0"/>
                        <a:t>APEi</a:t>
                      </a:r>
                      <a:r>
                        <a:rPr lang="fr-FR" baseline="0" dirty="0" smtClean="0"/>
                        <a:t> car consensus avant 2007: appuis financiers UE, dérogation aux règles d’origine pour le Thon (non-mobilisée depuis).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1988840"/>
            <a:ext cx="598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Mesures de protection temporaires et autres dispositions</a:t>
            </a:r>
            <a:endParaRPr lang="fr-FR" dirty="0"/>
          </a:p>
        </p:txBody>
      </p:sp>
      <p:pic>
        <p:nvPicPr>
          <p:cNvPr id="6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3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Caractéristiques de l’</a:t>
            </a:r>
            <a:r>
              <a:rPr lang="fr-FR" b="1" dirty="0" err="1"/>
              <a:t>APEi</a:t>
            </a:r>
            <a:r>
              <a:rPr lang="fr-FR" b="1" dirty="0"/>
              <a:t>       </a:t>
            </a:r>
            <a:r>
              <a:rPr lang="fr-FR" sz="2400" b="1" dirty="0"/>
              <a:t> </a:t>
            </a:r>
            <a:r>
              <a:rPr lang="fr-FR" sz="2400" b="1" dirty="0" smtClean="0"/>
              <a:t>4/4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349706"/>
              </p:ext>
            </p:extLst>
          </p:nvPr>
        </p:nvGraphicFramePr>
        <p:xfrm>
          <a:off x="457200" y="2489723"/>
          <a:ext cx="8229600" cy="421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5842992"/>
              </a:tblGrid>
              <a:tr h="3743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23131">
                <a:tc>
                  <a:txBody>
                    <a:bodyPr/>
                    <a:lstStyle/>
                    <a:p>
                      <a:r>
                        <a:rPr lang="fr-FR" b="0" dirty="0" smtClean="0"/>
                        <a:t>Aspects prioritaires de la</a:t>
                      </a:r>
                      <a:r>
                        <a:rPr lang="fr-FR" b="0" baseline="0" dirty="0" smtClean="0"/>
                        <a:t> mise en œuvre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0,95</a:t>
                      </a:r>
                      <a:r>
                        <a:rPr lang="fr-FR" baseline="0" dirty="0" smtClean="0"/>
                        <a:t> millions € pour 2015-2017 alloués avant ventilation: dynamisation textile, capacité SPS, renforcement filières agroalimentaire et halieutique, formation règles d’origine, matériels de métrologie, etc.</a:t>
                      </a:r>
                      <a:endParaRPr lang="fr-FR" dirty="0" smtClean="0"/>
                    </a:p>
                  </a:txBody>
                  <a:tcPr/>
                </a:tc>
              </a:tr>
              <a:tr h="923131">
                <a:tc>
                  <a:txBody>
                    <a:bodyPr/>
                    <a:lstStyle/>
                    <a:p>
                      <a:r>
                        <a:rPr lang="fr-FR" b="0" dirty="0" smtClean="0"/>
                        <a:t>Appui</a:t>
                      </a:r>
                      <a:r>
                        <a:rPr lang="fr-FR" b="0" baseline="0" dirty="0" smtClean="0"/>
                        <a:t> mise en œuvre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 millions €</a:t>
                      </a:r>
                      <a:r>
                        <a:rPr lang="fr-FR" baseline="0" dirty="0" smtClean="0"/>
                        <a:t> pour Madagascar (« Programme d'Appui au développement de l'Exportation et de l'Intégration Régionale »), sur 40 millions € </a:t>
                      </a:r>
                      <a:r>
                        <a:rPr lang="fr-FR" baseline="0" dirty="0" err="1" smtClean="0"/>
                        <a:t>AfOA</a:t>
                      </a:r>
                      <a:r>
                        <a:rPr lang="fr-FR" baseline="0" dirty="0" smtClean="0"/>
                        <a:t>, sur 30,5 milliards € 11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baseline="0" dirty="0" smtClean="0"/>
                        <a:t> FED</a:t>
                      </a:r>
                      <a:endParaRPr lang="fr-FR" dirty="0" smtClean="0"/>
                    </a:p>
                  </a:txBody>
                  <a:tcPr/>
                </a:tc>
              </a:tr>
              <a:tr h="923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Il existe</a:t>
                      </a:r>
                      <a:r>
                        <a:rPr lang="fr-FR" baseline="0" dirty="0" smtClean="0"/>
                        <a:t> de nombreuses autres aides de l’UE non-liées directement à l’APE et financés notamment sur le FED (9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baseline="0" dirty="0" smtClean="0"/>
                        <a:t>, 10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baseline="0" dirty="0" smtClean="0"/>
                        <a:t>)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1988840"/>
            <a:ext cx="690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Mesures d’appui prévues directement dans l’</a:t>
            </a:r>
            <a:r>
              <a:rPr lang="fr-FR" dirty="0" err="1" smtClean="0"/>
              <a:t>APEi</a:t>
            </a:r>
            <a:r>
              <a:rPr lang="fr-FR" dirty="0" smtClean="0"/>
              <a:t> ou pour celui-ci</a:t>
            </a:r>
            <a:endParaRPr lang="fr-FR" dirty="0"/>
          </a:p>
        </p:txBody>
      </p:sp>
      <p:pic>
        <p:nvPicPr>
          <p:cNvPr id="6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5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Pourquoi pas TSA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/>
              <a:t>Franchise de droits de douane pour tous les produits (sauf les armes), </a:t>
            </a:r>
            <a:r>
              <a:rPr lang="fr-FR" sz="2200" b="1" dirty="0" smtClean="0"/>
              <a:t>sans limite de temps</a:t>
            </a:r>
            <a:r>
              <a:rPr lang="fr-FR" sz="2200" dirty="0" smtClean="0"/>
              <a:t>, pour les </a:t>
            </a:r>
            <a:r>
              <a:rPr lang="fr-FR" sz="2200" b="1" dirty="0" smtClean="0"/>
              <a:t>PMA</a:t>
            </a:r>
            <a:r>
              <a:rPr lang="fr-FR" sz="2200" dirty="0" smtClean="0"/>
              <a:t>.</a:t>
            </a:r>
          </a:p>
          <a:p>
            <a:r>
              <a:rPr lang="fr-FR" sz="2200" dirty="0" smtClean="0"/>
              <a:t>Madagascar bénéficierait </a:t>
            </a:r>
            <a:r>
              <a:rPr lang="fr-FR" sz="2200" b="1" dirty="0" smtClean="0"/>
              <a:t>automatiquement</a:t>
            </a:r>
            <a:r>
              <a:rPr lang="fr-FR" sz="2200" dirty="0" smtClean="0"/>
              <a:t> du régime à défaut d’un autre en tant que PMA :</a:t>
            </a:r>
            <a:br>
              <a:rPr lang="fr-FR" sz="2200" dirty="0" smtClean="0"/>
            </a:br>
            <a:r>
              <a:rPr lang="fr-FR" sz="2200" dirty="0" smtClean="0"/>
              <a:t>PIB/hab. de $400 vs. ~ seuil de $1000.</a:t>
            </a:r>
          </a:p>
          <a:p>
            <a:r>
              <a:rPr lang="fr-FR" sz="2200" dirty="0" smtClean="0"/>
              <a:t>Choix de Madagascar : </a:t>
            </a:r>
            <a:r>
              <a:rPr lang="fr-FR" sz="2200" b="1" dirty="0" smtClean="0"/>
              <a:t>Non </a:t>
            </a:r>
            <a:r>
              <a:rPr lang="fr-FR" sz="2200" dirty="0" smtClean="0"/>
              <a:t>car :</a:t>
            </a:r>
            <a:endParaRPr lang="fr-FR" sz="2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065056"/>
              </p:ext>
            </p:extLst>
          </p:nvPr>
        </p:nvGraphicFramePr>
        <p:xfrm>
          <a:off x="899592" y="4566240"/>
          <a:ext cx="777686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Régime unilatéral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Règles d’origine 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moins favorables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Peut être révoqué</a:t>
                      </a:r>
                      <a:r>
                        <a:rPr lang="fr-FR" dirty="0" smtClean="0"/>
                        <a:t> à tout moment par l’UE, faisant tomber Madagascar</a:t>
                      </a:r>
                      <a:r>
                        <a:rPr lang="fr-FR" baseline="0" dirty="0" smtClean="0"/>
                        <a:t> dans le régime SGP moins favorable (expire en 2023) ou OMC « nu ».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Principe de la </a:t>
                      </a:r>
                      <a:r>
                        <a:rPr lang="fr-FR" b="1" dirty="0" smtClean="0"/>
                        <a:t>simple transformation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permettant l’importation de produits à transformer + </a:t>
                      </a:r>
                      <a:r>
                        <a:rPr lang="fr-FR" b="1" baseline="0" dirty="0" smtClean="0"/>
                        <a:t>Principe du cumul </a:t>
                      </a:r>
                      <a:r>
                        <a:rPr lang="fr-FR" baseline="0" dirty="0" smtClean="0"/>
                        <a:t>pour imports </a:t>
                      </a:r>
                      <a:r>
                        <a:rPr lang="fr-FR" i="1" baseline="0" dirty="0" err="1" smtClean="0"/>
                        <a:t>from</a:t>
                      </a:r>
                      <a:r>
                        <a:rPr lang="fr-FR" baseline="0" dirty="0" smtClean="0"/>
                        <a:t> UE et pays ACP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9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Reprise des négociations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325112"/>
          </a:xfrm>
        </p:spPr>
        <p:txBody>
          <a:bodyPr>
            <a:normAutofit/>
          </a:bodyPr>
          <a:lstStyle/>
          <a:p>
            <a:r>
              <a:rPr lang="fr-FR" sz="2300" b="1" dirty="0"/>
              <a:t>Arrêt de facto </a:t>
            </a:r>
            <a:r>
              <a:rPr lang="fr-FR" sz="2300" b="1" dirty="0" smtClean="0"/>
              <a:t>de l’APE complet: </a:t>
            </a:r>
            <a:r>
              <a:rPr lang="fr-FR" sz="2300" dirty="0" smtClean="0"/>
              <a:t>Négociations APE complet suspendues par l’UE en 2011. Refus de l’UE de mener des négociations parallèles </a:t>
            </a:r>
            <a:r>
              <a:rPr lang="fr-FR" sz="2300" dirty="0" err="1" smtClean="0"/>
              <a:t>AfOA</a:t>
            </a:r>
            <a:r>
              <a:rPr lang="fr-FR" sz="2300" dirty="0" smtClean="0"/>
              <a:t>/</a:t>
            </a:r>
            <a:r>
              <a:rPr lang="fr-FR" sz="2300" dirty="0" err="1" smtClean="0"/>
              <a:t>APEi</a:t>
            </a:r>
            <a:r>
              <a:rPr lang="fr-FR" sz="2300" dirty="0" smtClean="0"/>
              <a:t> en 2016 ; refus des autres pays de remettre des offres.</a:t>
            </a:r>
            <a:br>
              <a:rPr lang="fr-FR" sz="2300" dirty="0" smtClean="0"/>
            </a:br>
            <a:endParaRPr lang="fr-FR" sz="2300" dirty="0" smtClean="0"/>
          </a:p>
          <a:p>
            <a:r>
              <a:rPr lang="fr-FR" sz="2300" b="1" dirty="0" smtClean="0"/>
              <a:t>Négociations pour un </a:t>
            </a:r>
            <a:r>
              <a:rPr lang="fr-FR" sz="2300" b="1" dirty="0" err="1" smtClean="0"/>
              <a:t>APEi</a:t>
            </a:r>
            <a:r>
              <a:rPr lang="fr-FR" sz="2300" b="1" dirty="0" smtClean="0"/>
              <a:t> amélioré:</a:t>
            </a:r>
            <a:r>
              <a:rPr lang="fr-FR" sz="2300" dirty="0" smtClean="0"/>
              <a:t> </a:t>
            </a:r>
            <a:br>
              <a:rPr lang="fr-FR" sz="2300" dirty="0" smtClean="0"/>
            </a:br>
            <a:r>
              <a:rPr lang="fr-FR" sz="2300" dirty="0" smtClean="0"/>
              <a:t>Reprise formelle en octobre 2017 pour approfondissement</a:t>
            </a:r>
            <a:r>
              <a:rPr lang="fr-FR" sz="2300" dirty="0"/>
              <a:t> »</a:t>
            </a:r>
            <a:r>
              <a:rPr lang="fr-FR" sz="2300" dirty="0" smtClean="0"/>
              <a:t>. Avec les 5 états signataires, mais ouvert à l’« élargissement »: pour le moment les 6 autres états veulent rester observateurs.</a:t>
            </a:r>
          </a:p>
          <a:p>
            <a:endParaRPr lang="fr-FR" sz="2300" dirty="0"/>
          </a:p>
        </p:txBody>
      </p:sp>
      <p:pic>
        <p:nvPicPr>
          <p:cNvPr id="4" name="Picture 2" descr="Chambre de Commerce et d'Industrie France Madagas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9145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879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597</TotalTime>
  <Words>842</Words>
  <Application>Microsoft Office PowerPoint</Application>
  <PresentationFormat>Affichage à l'écran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Impact</vt:lpstr>
      <vt:lpstr>Trebuchet MS</vt:lpstr>
      <vt:lpstr>Wingdings 2</vt:lpstr>
      <vt:lpstr>Urbain</vt:lpstr>
      <vt:lpstr>APE : enjeux sectoriels pour Madagascar</vt:lpstr>
      <vt:lpstr>De quoi parlons-nous ?</vt:lpstr>
      <vt:lpstr>Historique des négociations</vt:lpstr>
      <vt:lpstr>Caractéristiques de l’APEi        1/4</vt:lpstr>
      <vt:lpstr>Caractéristiques de l’APEi        2/4</vt:lpstr>
      <vt:lpstr>Caractéristiques de l’APEi        3/4</vt:lpstr>
      <vt:lpstr>Caractéristiques de l’APEi        4/4</vt:lpstr>
      <vt:lpstr>Pourquoi pas TSA ?</vt:lpstr>
      <vt:lpstr>Reprise des négociations</vt:lpstr>
      <vt:lpstr>Grandes lignes abordées       1/3</vt:lpstr>
      <vt:lpstr>Grandes lignes abordées       2/3</vt:lpstr>
      <vt:lpstr>Grandes lignes abordées       3/3</vt:lpstr>
      <vt:lpstr>Quelques enjeux sectoriels</vt:lpstr>
      <vt:lpstr>Enjeux de recettes</vt:lpstr>
      <vt:lpstr>Merci de votre attention  http://www.ccifm.mg Tel : (00 261 20) 22 696 49 Mail : ccifm@ccifm.mg </vt:lpstr>
    </vt:vector>
  </TitlesOfParts>
  <Company>Ibonia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Iharizaka Rahaingoson</dc:creator>
  <cp:lastModifiedBy>Laurent DIDIER</cp:lastModifiedBy>
  <cp:revision>162</cp:revision>
  <dcterms:created xsi:type="dcterms:W3CDTF">2018-09-27T19:48:10Z</dcterms:created>
  <dcterms:modified xsi:type="dcterms:W3CDTF">2018-09-29T02:04:02Z</dcterms:modified>
</cp:coreProperties>
</file>