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D4CF92D8-4E5E-4B2D-BF69-3446073CFFC9}" type="datetimeFigureOut">
              <a:rPr lang="fr-FR" smtClean="0"/>
              <a:t>24/09/2018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FC8C5D-5723-4665-AA3A-027E282F8219}" type="slidenum">
              <a:rPr lang="fr-FR" smtClean="0"/>
              <a:t>‹N°›</a:t>
            </a:fld>
            <a:endParaRPr lang="fr-FR"/>
          </a:p>
        </p:txBody>
      </p:sp>
    </p:spTree>
    <p:extLst>
      <p:ext uri="{BB962C8B-B14F-4D97-AF65-F5344CB8AC3E}">
        <p14:creationId xmlns:p14="http://schemas.microsoft.com/office/powerpoint/2010/main" val="484786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4CF92D8-4E5E-4B2D-BF69-3446073CFFC9}" type="datetimeFigureOut">
              <a:rPr lang="fr-FR" smtClean="0"/>
              <a:t>24/09/2018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FC8C5D-5723-4665-AA3A-027E282F8219}" type="slidenum">
              <a:rPr lang="fr-FR" smtClean="0"/>
              <a:t>‹N°›</a:t>
            </a:fld>
            <a:endParaRPr lang="fr-FR"/>
          </a:p>
        </p:txBody>
      </p:sp>
    </p:spTree>
    <p:extLst>
      <p:ext uri="{BB962C8B-B14F-4D97-AF65-F5344CB8AC3E}">
        <p14:creationId xmlns:p14="http://schemas.microsoft.com/office/powerpoint/2010/main" val="1016553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4CF92D8-4E5E-4B2D-BF69-3446073CFFC9}" type="datetimeFigureOut">
              <a:rPr lang="fr-FR" smtClean="0"/>
              <a:t>24/09/2018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FC8C5D-5723-4665-AA3A-027E282F8219}" type="slidenum">
              <a:rPr lang="fr-FR" smtClean="0"/>
              <a:t>‹N°›</a:t>
            </a:fld>
            <a:endParaRPr lang="fr-FR"/>
          </a:p>
        </p:txBody>
      </p:sp>
    </p:spTree>
    <p:extLst>
      <p:ext uri="{BB962C8B-B14F-4D97-AF65-F5344CB8AC3E}">
        <p14:creationId xmlns:p14="http://schemas.microsoft.com/office/powerpoint/2010/main" val="919041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4CF92D8-4E5E-4B2D-BF69-3446073CFFC9}" type="datetimeFigureOut">
              <a:rPr lang="fr-FR" smtClean="0"/>
              <a:t>24/09/2018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FC8C5D-5723-4665-AA3A-027E282F8219}" type="slidenum">
              <a:rPr lang="fr-FR" smtClean="0"/>
              <a:t>‹N°›</a:t>
            </a:fld>
            <a:endParaRPr lang="fr-FR"/>
          </a:p>
        </p:txBody>
      </p:sp>
    </p:spTree>
    <p:extLst>
      <p:ext uri="{BB962C8B-B14F-4D97-AF65-F5344CB8AC3E}">
        <p14:creationId xmlns:p14="http://schemas.microsoft.com/office/powerpoint/2010/main" val="4194573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D4CF92D8-4E5E-4B2D-BF69-3446073CFFC9}" type="datetimeFigureOut">
              <a:rPr lang="fr-FR" smtClean="0"/>
              <a:t>24/09/2018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FC8C5D-5723-4665-AA3A-027E282F8219}" type="slidenum">
              <a:rPr lang="fr-FR" smtClean="0"/>
              <a:t>‹N°›</a:t>
            </a:fld>
            <a:endParaRPr lang="fr-FR"/>
          </a:p>
        </p:txBody>
      </p:sp>
    </p:spTree>
    <p:extLst>
      <p:ext uri="{BB962C8B-B14F-4D97-AF65-F5344CB8AC3E}">
        <p14:creationId xmlns:p14="http://schemas.microsoft.com/office/powerpoint/2010/main" val="3240585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4CF92D8-4E5E-4B2D-BF69-3446073CFFC9}" type="datetimeFigureOut">
              <a:rPr lang="fr-FR" smtClean="0"/>
              <a:t>24/09/2018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FC8C5D-5723-4665-AA3A-027E282F8219}" type="slidenum">
              <a:rPr lang="fr-FR" smtClean="0"/>
              <a:t>‹N°›</a:t>
            </a:fld>
            <a:endParaRPr lang="fr-FR"/>
          </a:p>
        </p:txBody>
      </p:sp>
    </p:spTree>
    <p:extLst>
      <p:ext uri="{BB962C8B-B14F-4D97-AF65-F5344CB8AC3E}">
        <p14:creationId xmlns:p14="http://schemas.microsoft.com/office/powerpoint/2010/main" val="4085471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4CF92D8-4E5E-4B2D-BF69-3446073CFFC9}" type="datetimeFigureOut">
              <a:rPr lang="fr-FR" smtClean="0"/>
              <a:t>24/09/2018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3FC8C5D-5723-4665-AA3A-027E282F8219}" type="slidenum">
              <a:rPr lang="fr-FR" smtClean="0"/>
              <a:t>‹N°›</a:t>
            </a:fld>
            <a:endParaRPr lang="fr-FR"/>
          </a:p>
        </p:txBody>
      </p:sp>
    </p:spTree>
    <p:extLst>
      <p:ext uri="{BB962C8B-B14F-4D97-AF65-F5344CB8AC3E}">
        <p14:creationId xmlns:p14="http://schemas.microsoft.com/office/powerpoint/2010/main" val="1146128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4CF92D8-4E5E-4B2D-BF69-3446073CFFC9}" type="datetimeFigureOut">
              <a:rPr lang="fr-FR" smtClean="0"/>
              <a:t>24/09/2018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3FC8C5D-5723-4665-AA3A-027E282F8219}" type="slidenum">
              <a:rPr lang="fr-FR" smtClean="0"/>
              <a:t>‹N°›</a:t>
            </a:fld>
            <a:endParaRPr lang="fr-FR"/>
          </a:p>
        </p:txBody>
      </p:sp>
    </p:spTree>
    <p:extLst>
      <p:ext uri="{BB962C8B-B14F-4D97-AF65-F5344CB8AC3E}">
        <p14:creationId xmlns:p14="http://schemas.microsoft.com/office/powerpoint/2010/main" val="4211561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4CF92D8-4E5E-4B2D-BF69-3446073CFFC9}" type="datetimeFigureOut">
              <a:rPr lang="fr-FR" smtClean="0"/>
              <a:t>24/09/2018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3FC8C5D-5723-4665-AA3A-027E282F8219}" type="slidenum">
              <a:rPr lang="fr-FR" smtClean="0"/>
              <a:t>‹N°›</a:t>
            </a:fld>
            <a:endParaRPr lang="fr-FR"/>
          </a:p>
        </p:txBody>
      </p:sp>
    </p:spTree>
    <p:extLst>
      <p:ext uri="{BB962C8B-B14F-4D97-AF65-F5344CB8AC3E}">
        <p14:creationId xmlns:p14="http://schemas.microsoft.com/office/powerpoint/2010/main" val="1299643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D4CF92D8-4E5E-4B2D-BF69-3446073CFFC9}" type="datetimeFigureOut">
              <a:rPr lang="fr-FR" smtClean="0"/>
              <a:t>24/09/2018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FC8C5D-5723-4665-AA3A-027E282F8219}" type="slidenum">
              <a:rPr lang="fr-FR" smtClean="0"/>
              <a:t>‹N°›</a:t>
            </a:fld>
            <a:endParaRPr lang="fr-FR"/>
          </a:p>
        </p:txBody>
      </p:sp>
    </p:spTree>
    <p:extLst>
      <p:ext uri="{BB962C8B-B14F-4D97-AF65-F5344CB8AC3E}">
        <p14:creationId xmlns:p14="http://schemas.microsoft.com/office/powerpoint/2010/main" val="1579171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D4CF92D8-4E5E-4B2D-BF69-3446073CFFC9}" type="datetimeFigureOut">
              <a:rPr lang="fr-FR" smtClean="0"/>
              <a:t>24/09/2018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FC8C5D-5723-4665-AA3A-027E282F8219}" type="slidenum">
              <a:rPr lang="fr-FR" smtClean="0"/>
              <a:t>‹N°›</a:t>
            </a:fld>
            <a:endParaRPr lang="fr-FR"/>
          </a:p>
        </p:txBody>
      </p:sp>
    </p:spTree>
    <p:extLst>
      <p:ext uri="{BB962C8B-B14F-4D97-AF65-F5344CB8AC3E}">
        <p14:creationId xmlns:p14="http://schemas.microsoft.com/office/powerpoint/2010/main" val="2672309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CF92D8-4E5E-4B2D-BF69-3446073CFFC9}" type="datetimeFigureOut">
              <a:rPr lang="fr-FR" smtClean="0"/>
              <a:t>24/09/2018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C8C5D-5723-4665-AA3A-027E282F8219}" type="slidenum">
              <a:rPr lang="fr-FR" smtClean="0"/>
              <a:t>‹N°›</a:t>
            </a:fld>
            <a:endParaRPr lang="fr-FR"/>
          </a:p>
        </p:txBody>
      </p:sp>
    </p:spTree>
    <p:extLst>
      <p:ext uri="{BB962C8B-B14F-4D97-AF65-F5344CB8AC3E}">
        <p14:creationId xmlns:p14="http://schemas.microsoft.com/office/powerpoint/2010/main" val="3511642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28033" y="502276"/>
            <a:ext cx="11101590" cy="6053070"/>
          </a:xfrm>
          <a:solidFill>
            <a:schemeClr val="accent1"/>
          </a:solidFill>
          <a:ln w="571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fr-FR" sz="4400" dirty="0" smtClean="0">
                <a:ln w="0"/>
                <a:solidFill>
                  <a:schemeClr val="tx2">
                    <a:lumMod val="50000"/>
                  </a:schemeClr>
                </a:solidFill>
                <a:effectLst>
                  <a:outerShdw blurRad="38100" dist="19050" dir="2700000" algn="tl" rotWithShape="0">
                    <a:schemeClr val="dk1">
                      <a:alpha val="40000"/>
                    </a:schemeClr>
                  </a:outerShdw>
                </a:effectLst>
              </a:rPr>
              <a:t/>
            </a:r>
            <a:br>
              <a:rPr lang="fr-FR" sz="4400" dirty="0" smtClean="0">
                <a:ln w="0"/>
                <a:solidFill>
                  <a:schemeClr val="tx2">
                    <a:lumMod val="50000"/>
                  </a:schemeClr>
                </a:solidFill>
                <a:effectLst>
                  <a:outerShdw blurRad="38100" dist="19050" dir="2700000" algn="tl" rotWithShape="0">
                    <a:schemeClr val="dk1">
                      <a:alpha val="40000"/>
                    </a:schemeClr>
                  </a:outerShdw>
                </a:effectLst>
              </a:rPr>
            </a:br>
            <a:r>
              <a:rPr lang="fr-FR" sz="4400" dirty="0">
                <a:ln w="0"/>
                <a:solidFill>
                  <a:schemeClr val="tx2">
                    <a:lumMod val="50000"/>
                  </a:schemeClr>
                </a:solidFill>
                <a:effectLst>
                  <a:outerShdw blurRad="38100" dist="19050" dir="2700000" algn="tl" rotWithShape="0">
                    <a:schemeClr val="dk1">
                      <a:alpha val="40000"/>
                    </a:schemeClr>
                  </a:outerShdw>
                </a:effectLst>
              </a:rPr>
              <a:t/>
            </a:r>
            <a:br>
              <a:rPr lang="fr-FR" sz="4400" dirty="0">
                <a:ln w="0"/>
                <a:solidFill>
                  <a:schemeClr val="tx2">
                    <a:lumMod val="50000"/>
                  </a:schemeClr>
                </a:solidFill>
                <a:effectLst>
                  <a:outerShdw blurRad="38100" dist="19050" dir="2700000" algn="tl" rotWithShape="0">
                    <a:schemeClr val="dk1">
                      <a:alpha val="40000"/>
                    </a:schemeClr>
                  </a:outerShdw>
                </a:effectLst>
              </a:rPr>
            </a:br>
            <a:r>
              <a:rPr lang="fr-FR" sz="4400" dirty="0" smtClean="0">
                <a:ln w="0"/>
                <a:solidFill>
                  <a:schemeClr val="tx2">
                    <a:lumMod val="50000"/>
                  </a:schemeClr>
                </a:solidFill>
                <a:effectLst>
                  <a:outerShdw blurRad="38100" dist="19050" dir="2700000" algn="tl" rotWithShape="0">
                    <a:schemeClr val="dk1">
                      <a:alpha val="40000"/>
                    </a:schemeClr>
                  </a:outerShdw>
                </a:effectLst>
              </a:rPr>
              <a:t/>
            </a:r>
            <a:br>
              <a:rPr lang="fr-FR" sz="4400" dirty="0" smtClean="0">
                <a:ln w="0"/>
                <a:solidFill>
                  <a:schemeClr val="tx2">
                    <a:lumMod val="50000"/>
                  </a:schemeClr>
                </a:solidFill>
                <a:effectLst>
                  <a:outerShdw blurRad="38100" dist="19050" dir="2700000" algn="tl" rotWithShape="0">
                    <a:schemeClr val="dk1">
                      <a:alpha val="40000"/>
                    </a:schemeClr>
                  </a:outerShdw>
                </a:effectLst>
              </a:rPr>
            </a:br>
            <a:r>
              <a:rPr lang="fr-FR" sz="4400" b="1" dirty="0" smtClean="0">
                <a:ln w="0"/>
                <a:solidFill>
                  <a:schemeClr val="tx2">
                    <a:lumMod val="50000"/>
                  </a:schemeClr>
                </a:solidFill>
                <a:effectLst>
                  <a:outerShdw blurRad="38100" dist="38100" dir="2700000" algn="tl">
                    <a:srgbClr val="000000">
                      <a:alpha val="43137"/>
                    </a:srgbClr>
                  </a:outerShdw>
                </a:effectLst>
              </a:rPr>
              <a:t>Les </a:t>
            </a:r>
            <a:r>
              <a:rPr lang="fr-FR" sz="4400" b="1" dirty="0">
                <a:ln w="0"/>
                <a:solidFill>
                  <a:schemeClr val="tx2">
                    <a:lumMod val="50000"/>
                  </a:schemeClr>
                </a:solidFill>
                <a:effectLst>
                  <a:outerShdw blurRad="38100" dist="38100" dir="2700000" algn="tl">
                    <a:srgbClr val="000000">
                      <a:alpha val="43137"/>
                    </a:srgbClr>
                  </a:outerShdw>
                </a:effectLst>
              </a:rPr>
              <a:t>relations entre l’Union Européenne et les Etats d’Afrique, des Caraïbes et du Pacifique : quelques repères historiques à la veille de la définition et de la mise en place d’un nouveau </a:t>
            </a:r>
            <a:r>
              <a:rPr lang="fr-FR" sz="4400" b="1" dirty="0" smtClean="0">
                <a:ln w="0"/>
                <a:solidFill>
                  <a:schemeClr val="tx2">
                    <a:lumMod val="50000"/>
                  </a:schemeClr>
                </a:solidFill>
                <a:effectLst>
                  <a:outerShdw blurRad="38100" dist="38100" dir="2700000" algn="tl">
                    <a:srgbClr val="000000">
                      <a:alpha val="43137"/>
                    </a:srgbClr>
                  </a:outerShdw>
                </a:effectLst>
              </a:rPr>
              <a:t>partenariat</a:t>
            </a:r>
            <a:r>
              <a:rPr lang="fr-FR" sz="4400" dirty="0" smtClean="0">
                <a:ln w="0"/>
                <a:solidFill>
                  <a:schemeClr val="tx2">
                    <a:lumMod val="50000"/>
                  </a:schemeClr>
                </a:solidFill>
                <a:effectLst>
                  <a:outerShdw blurRad="38100" dist="19050" dir="2700000" algn="tl" rotWithShape="0">
                    <a:schemeClr val="dk1">
                      <a:alpha val="40000"/>
                    </a:schemeClr>
                  </a:outerShdw>
                </a:effectLst>
              </a:rPr>
              <a:t/>
            </a:r>
            <a:br>
              <a:rPr lang="fr-FR" sz="4400" dirty="0" smtClean="0">
                <a:ln w="0"/>
                <a:solidFill>
                  <a:schemeClr val="tx2">
                    <a:lumMod val="50000"/>
                  </a:schemeClr>
                </a:solidFill>
                <a:effectLst>
                  <a:outerShdw blurRad="38100" dist="19050" dir="2700000" algn="tl" rotWithShape="0">
                    <a:schemeClr val="dk1">
                      <a:alpha val="40000"/>
                    </a:schemeClr>
                  </a:outerShdw>
                </a:effectLst>
              </a:rPr>
            </a:br>
            <a:r>
              <a:rPr lang="fr-FR" sz="4400" dirty="0" smtClean="0">
                <a:ln w="0"/>
                <a:solidFill>
                  <a:schemeClr val="tx2">
                    <a:lumMod val="50000"/>
                  </a:schemeClr>
                </a:solidFill>
                <a:effectLst>
                  <a:outerShdw blurRad="38100" dist="19050" dir="2700000" algn="tl" rotWithShape="0">
                    <a:schemeClr val="dk1">
                      <a:alpha val="40000"/>
                    </a:schemeClr>
                  </a:outerShdw>
                </a:effectLst>
              </a:rPr>
              <a:t/>
            </a:r>
            <a:br>
              <a:rPr lang="fr-FR" sz="4400" dirty="0" smtClean="0">
                <a:ln w="0"/>
                <a:solidFill>
                  <a:schemeClr val="tx2">
                    <a:lumMod val="50000"/>
                  </a:schemeClr>
                </a:solidFill>
                <a:effectLst>
                  <a:outerShdw blurRad="38100" dist="19050" dir="2700000" algn="tl" rotWithShape="0">
                    <a:schemeClr val="dk1">
                      <a:alpha val="40000"/>
                    </a:schemeClr>
                  </a:outerShdw>
                </a:effectLst>
              </a:rPr>
            </a:br>
            <a:r>
              <a:rPr lang="fr-FR" sz="2200" i="1" dirty="0" smtClean="0">
                <a:ln w="0"/>
                <a:solidFill>
                  <a:schemeClr val="tx2">
                    <a:lumMod val="50000"/>
                  </a:schemeClr>
                </a:solidFill>
                <a:effectLst>
                  <a:outerShdw blurRad="38100" dist="19050" dir="2700000" algn="tl" rotWithShape="0">
                    <a:schemeClr val="dk1">
                      <a:alpha val="40000"/>
                    </a:schemeClr>
                  </a:outerShdw>
                </a:effectLst>
              </a:rPr>
              <a:t>Daniel Dormoy</a:t>
            </a:r>
            <a:br>
              <a:rPr lang="fr-FR" sz="2200" i="1" dirty="0" smtClean="0">
                <a:ln w="0"/>
                <a:solidFill>
                  <a:schemeClr val="tx2">
                    <a:lumMod val="50000"/>
                  </a:schemeClr>
                </a:solidFill>
                <a:effectLst>
                  <a:outerShdw blurRad="38100" dist="19050" dir="2700000" algn="tl" rotWithShape="0">
                    <a:schemeClr val="dk1">
                      <a:alpha val="40000"/>
                    </a:schemeClr>
                  </a:outerShdw>
                </a:effectLst>
              </a:rPr>
            </a:br>
            <a:r>
              <a:rPr lang="fr-FR" sz="2200" i="1" dirty="0" smtClean="0">
                <a:ln w="0"/>
                <a:solidFill>
                  <a:schemeClr val="tx2">
                    <a:lumMod val="50000"/>
                  </a:schemeClr>
                </a:solidFill>
                <a:effectLst>
                  <a:outerShdw blurRad="38100" dist="19050" dir="2700000" algn="tl" rotWithShape="0">
                    <a:schemeClr val="dk1">
                      <a:alpha val="40000"/>
                    </a:schemeClr>
                  </a:outerShdw>
                </a:effectLst>
              </a:rPr>
              <a:t>Professeur émérite à l’Université Paris-Sud/Paris-Saclay</a:t>
            </a:r>
            <a:br>
              <a:rPr lang="fr-FR" sz="2200" i="1" dirty="0" smtClean="0">
                <a:ln w="0"/>
                <a:solidFill>
                  <a:schemeClr val="tx2">
                    <a:lumMod val="50000"/>
                  </a:schemeClr>
                </a:solidFill>
                <a:effectLst>
                  <a:outerShdw blurRad="38100" dist="19050" dir="2700000" algn="tl" rotWithShape="0">
                    <a:schemeClr val="dk1">
                      <a:alpha val="40000"/>
                    </a:schemeClr>
                  </a:outerShdw>
                </a:effectLst>
              </a:rPr>
            </a:br>
            <a:r>
              <a:rPr lang="fr-FR" sz="2200" i="1" dirty="0" smtClean="0">
                <a:ln w="0"/>
                <a:solidFill>
                  <a:schemeClr val="tx2">
                    <a:lumMod val="50000"/>
                  </a:schemeClr>
                </a:solidFill>
                <a:effectLst>
                  <a:outerShdw blurRad="38100" dist="19050" dir="2700000" algn="tl" rotWithShape="0">
                    <a:schemeClr val="dk1">
                      <a:alpha val="40000"/>
                    </a:schemeClr>
                  </a:outerShdw>
                </a:effectLst>
              </a:rPr>
              <a:t>Chaire Jean Monnet en droit institutionnel de l’Union européenne</a:t>
            </a:r>
            <a:br>
              <a:rPr lang="fr-FR" sz="2200" i="1" dirty="0" smtClean="0">
                <a:ln w="0"/>
                <a:solidFill>
                  <a:schemeClr val="tx2">
                    <a:lumMod val="50000"/>
                  </a:schemeClr>
                </a:solidFill>
                <a:effectLst>
                  <a:outerShdw blurRad="38100" dist="19050" dir="2700000" algn="tl" rotWithShape="0">
                    <a:schemeClr val="dk1">
                      <a:alpha val="40000"/>
                    </a:schemeClr>
                  </a:outerShdw>
                </a:effectLst>
              </a:rPr>
            </a:br>
            <a:r>
              <a:rPr lang="fr-FR" sz="2200" i="1" dirty="0" smtClean="0">
                <a:ln w="0"/>
                <a:solidFill>
                  <a:schemeClr val="tx2">
                    <a:lumMod val="50000"/>
                  </a:schemeClr>
                </a:solidFill>
                <a:effectLst>
                  <a:outerShdw blurRad="38100" dist="19050" dir="2700000" algn="tl" rotWithShape="0">
                    <a:schemeClr val="dk1">
                      <a:alpha val="40000"/>
                    </a:schemeClr>
                  </a:outerShdw>
                </a:effectLst>
              </a:rPr>
              <a:t>CEI - Idest (EA 2712)</a:t>
            </a:r>
            <a:br>
              <a:rPr lang="fr-FR" sz="2200" i="1" dirty="0" smtClean="0">
                <a:ln w="0"/>
                <a:solidFill>
                  <a:schemeClr val="tx2">
                    <a:lumMod val="50000"/>
                  </a:schemeClr>
                </a:solidFill>
                <a:effectLst>
                  <a:outerShdw blurRad="38100" dist="19050" dir="2700000" algn="tl" rotWithShape="0">
                    <a:schemeClr val="dk1">
                      <a:alpha val="40000"/>
                    </a:schemeClr>
                  </a:outerShdw>
                </a:effectLst>
              </a:rPr>
            </a:br>
            <a:r>
              <a:rPr lang="fr-FR" sz="4400" dirty="0">
                <a:ln w="0"/>
                <a:solidFill>
                  <a:schemeClr val="tx2">
                    <a:lumMod val="50000"/>
                  </a:schemeClr>
                </a:solidFill>
                <a:effectLst>
                  <a:outerShdw blurRad="38100" dist="19050" dir="2700000" algn="tl" rotWithShape="0">
                    <a:schemeClr val="dk1">
                      <a:alpha val="40000"/>
                    </a:schemeClr>
                  </a:outerShdw>
                </a:effectLst>
              </a:rPr>
              <a:t/>
            </a:r>
            <a:br>
              <a:rPr lang="fr-FR" sz="4400" dirty="0">
                <a:ln w="0"/>
                <a:solidFill>
                  <a:schemeClr val="tx2">
                    <a:lumMod val="50000"/>
                  </a:schemeClr>
                </a:solidFill>
                <a:effectLst>
                  <a:outerShdw blurRad="38100" dist="19050" dir="2700000" algn="tl" rotWithShape="0">
                    <a:schemeClr val="dk1">
                      <a:alpha val="40000"/>
                    </a:schemeClr>
                  </a:outerShdw>
                </a:effectLst>
              </a:rPr>
            </a:br>
            <a:endParaRPr lang="fr-FR" dirty="0">
              <a:ln w="0"/>
              <a:solidFill>
                <a:schemeClr val="tx2">
                  <a:lumMod val="50000"/>
                </a:schemeClr>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02831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26489"/>
            <a:ext cx="10515600" cy="755336"/>
          </a:xfr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gn="just"/>
            <a:r>
              <a:rPr lang="fr-FR" sz="2800" b="1" dirty="0" smtClean="0"/>
              <a:t>La réorientation de la coopération pour le développement entre l’Union européenne et les ACP</a:t>
            </a:r>
            <a:endParaRPr lang="fr-FR" sz="2800" dirty="0"/>
          </a:p>
        </p:txBody>
      </p:sp>
      <p:sp>
        <p:nvSpPr>
          <p:cNvPr id="3" name="Espace réservé du contenu 2"/>
          <p:cNvSpPr>
            <a:spLocks noGrp="1"/>
          </p:cNvSpPr>
          <p:nvPr>
            <p:ph idx="1"/>
          </p:nvPr>
        </p:nvSpPr>
        <p:spPr>
          <a:xfrm>
            <a:off x="838200" y="1197736"/>
            <a:ext cx="10515600" cy="5563672"/>
          </a:xfrm>
        </p:spPr>
        <p:txBody>
          <a:bodyPr>
            <a:normAutofit fontScale="70000" lnSpcReduction="20000"/>
          </a:bodyPr>
          <a:lstStyle/>
          <a:p>
            <a:pPr algn="just"/>
            <a:r>
              <a:rPr lang="fr-FR" dirty="0" smtClean="0"/>
              <a:t>Outre le financement traditionnel du </a:t>
            </a:r>
            <a:r>
              <a:rPr lang="fr-FR" b="1" dirty="0" smtClean="0"/>
              <a:t>FED</a:t>
            </a:r>
            <a:r>
              <a:rPr lang="fr-FR" dirty="0" smtClean="0"/>
              <a:t> et de la </a:t>
            </a:r>
            <a:r>
              <a:rPr lang="fr-FR" b="1" dirty="0" smtClean="0"/>
              <a:t>BEI</a:t>
            </a:r>
            <a:r>
              <a:rPr lang="fr-FR" dirty="0" smtClean="0"/>
              <a:t> réparti entre les instruments de coopération dont la panoplie a été rationnalisée dans l’APC et dont le montant n’est pas toujours jugé suffisant pas les ACP malgré une augmentation significative lors des deux révisions de 2005 et de 2010, des instruments de coopération hors convention de Cotonou peuvent bénéficier aux ACP et sont financés sur le budget de l’Union, comme </a:t>
            </a:r>
            <a:r>
              <a:rPr lang="fr-FR" dirty="0"/>
              <a:t>l’</a:t>
            </a:r>
            <a:r>
              <a:rPr lang="fr-FR" b="1" i="1" dirty="0"/>
              <a:t>Instrument de stabilité </a:t>
            </a:r>
            <a:r>
              <a:rPr lang="fr-FR" dirty="0"/>
              <a:t>(Ids) qui est devenu en 2014 l'</a:t>
            </a:r>
            <a:r>
              <a:rPr lang="fr-FR" i="1" dirty="0"/>
              <a:t>I</a:t>
            </a:r>
            <a:r>
              <a:rPr lang="fr-FR" b="1" i="1" dirty="0"/>
              <a:t>nstrument contribuant à la stabilité et à la paix </a:t>
            </a:r>
            <a:r>
              <a:rPr lang="fr-FR" dirty="0"/>
              <a:t>(IcSP</a:t>
            </a:r>
            <a:r>
              <a:rPr lang="fr-FR" dirty="0" smtClean="0"/>
              <a:t>)</a:t>
            </a:r>
            <a:r>
              <a:rPr lang="fr-FR" dirty="0"/>
              <a:t> l’</a:t>
            </a:r>
            <a:r>
              <a:rPr lang="fr-FR" b="1" i="1" dirty="0"/>
              <a:t>Instrument de coopération au développement </a:t>
            </a:r>
            <a:r>
              <a:rPr lang="fr-FR" dirty="0"/>
              <a:t>– ICD, dont le volet thématique comprend un programme </a:t>
            </a:r>
            <a:r>
              <a:rPr lang="fr-FR" dirty="0" smtClean="0"/>
              <a:t>panafricain, </a:t>
            </a:r>
            <a:r>
              <a:rPr lang="fr-FR" dirty="0"/>
              <a:t>qui vise à soutenir le partenariat stratégique entre l'UE et l'Afrique dans des projets d'ampleur </a:t>
            </a:r>
            <a:r>
              <a:rPr lang="fr-FR" dirty="0" smtClean="0"/>
              <a:t>continentale. On peut ajouter, en </a:t>
            </a:r>
            <a:r>
              <a:rPr lang="fr-FR" dirty="0"/>
              <a:t>relation avec ce partenariat stratégique entre l’UE et l’Afrique et la montée en puissance des questions sécuritaires dans </a:t>
            </a:r>
            <a:r>
              <a:rPr lang="fr-FR" dirty="0" smtClean="0"/>
              <a:t>l’UE, la </a:t>
            </a:r>
            <a:r>
              <a:rPr lang="fr-FR" b="1" i="1" dirty="0"/>
              <a:t>Facilité de paix pour l’Afrique</a:t>
            </a:r>
            <a:r>
              <a:rPr lang="fr-FR" dirty="0"/>
              <a:t> mise en place en 2004 à la demande de l’Union Africaine, et qui est financée par le </a:t>
            </a:r>
            <a:r>
              <a:rPr lang="fr-FR" dirty="0" smtClean="0"/>
              <a:t>FED.</a:t>
            </a:r>
          </a:p>
          <a:p>
            <a:pPr algn="just"/>
            <a:r>
              <a:rPr lang="fr-FR" dirty="0"/>
              <a:t>L’</a:t>
            </a:r>
            <a:r>
              <a:rPr lang="fr-FR" b="1" i="1" dirty="0"/>
              <a:t>efficacité de l’aide </a:t>
            </a:r>
            <a:r>
              <a:rPr lang="fr-FR" dirty="0"/>
              <a:t>est devenue, dans un contexte d’austérité et de limitation des ressources, une préoccupation essentielle des donateurs qui s’est traduite dans « La déclaration de Paris » (2005) et le Programme d’action d’Accra (2008), qui ont posé un certain nombre de principes que l’on retrouve dans l’accord de Cotonou </a:t>
            </a:r>
            <a:r>
              <a:rPr lang="fr-FR" dirty="0" smtClean="0"/>
              <a:t>révisé,</a:t>
            </a:r>
            <a:r>
              <a:rPr lang="fr-FR" dirty="0"/>
              <a:t> qui lie l’allocation de l’aide à de bons résultats, aux performances réalisées dans les domaines socioéconomique et politique, le système de la </a:t>
            </a:r>
            <a:r>
              <a:rPr lang="fr-FR" i="1" dirty="0"/>
              <a:t>« </a:t>
            </a:r>
            <a:r>
              <a:rPr lang="fr-FR" b="1" i="1" dirty="0"/>
              <a:t>programmation glissante</a:t>
            </a:r>
            <a:r>
              <a:rPr lang="fr-FR" i="1" dirty="0"/>
              <a:t> »</a:t>
            </a:r>
            <a:r>
              <a:rPr lang="fr-FR" dirty="0"/>
              <a:t> </a:t>
            </a:r>
            <a:r>
              <a:rPr lang="fr-FR" dirty="0" smtClean="0"/>
              <a:t>étant appliquée cependant que </a:t>
            </a:r>
            <a:r>
              <a:rPr lang="fr-FR" dirty="0"/>
              <a:t>la part de l’</a:t>
            </a:r>
            <a:r>
              <a:rPr lang="fr-FR" b="1" i="1" dirty="0"/>
              <a:t>appui budgétaire </a:t>
            </a:r>
            <a:r>
              <a:rPr lang="fr-FR" dirty="0"/>
              <a:t>n’a cessé de </a:t>
            </a:r>
            <a:r>
              <a:rPr lang="fr-FR" dirty="0" smtClean="0"/>
              <a:t>progresser.</a:t>
            </a:r>
          </a:p>
          <a:p>
            <a:pPr algn="just"/>
            <a:r>
              <a:rPr lang="fr-FR" dirty="0" smtClean="0"/>
              <a:t>On notera que </a:t>
            </a:r>
            <a:r>
              <a:rPr lang="fr-FR" dirty="0"/>
              <a:t>l'engagement de l'UE en faveur d'une plus grande appropriation par les pays bénéficiaires </a:t>
            </a:r>
            <a:r>
              <a:rPr lang="fr-FR" dirty="0" smtClean="0"/>
              <a:t>de la gestion de l’aide s'est </a:t>
            </a:r>
            <a:r>
              <a:rPr lang="fr-FR" dirty="0"/>
              <a:t>révélée difficile à concilier avec la nécessité de maintenir un haut degré de conformité avec les </a:t>
            </a:r>
            <a:r>
              <a:rPr lang="fr-FR" b="1" dirty="0"/>
              <a:t>priorités politiques de </a:t>
            </a:r>
            <a:r>
              <a:rPr lang="fr-FR" b="1" dirty="0" smtClean="0"/>
              <a:t>l'UE </a:t>
            </a:r>
            <a:r>
              <a:rPr lang="fr-FR" dirty="0" smtClean="0"/>
              <a:t>et, dans </a:t>
            </a:r>
            <a:r>
              <a:rPr lang="fr-FR" dirty="0"/>
              <a:t>le cadre de la programmation et de la gestion de l’aide, c’est l’Union européenne </a:t>
            </a:r>
            <a:r>
              <a:rPr lang="fr-FR" dirty="0" smtClean="0"/>
              <a:t>qui semble dominer.</a:t>
            </a:r>
            <a:endParaRPr lang="fr-FR" dirty="0"/>
          </a:p>
        </p:txBody>
      </p:sp>
    </p:spTree>
    <p:extLst>
      <p:ext uri="{BB962C8B-B14F-4D97-AF65-F5344CB8AC3E}">
        <p14:creationId xmlns:p14="http://schemas.microsoft.com/office/powerpoint/2010/main" val="2820549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55337"/>
          </a:xfr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fr-FR" b="1" dirty="0" smtClean="0"/>
              <a:t/>
            </a:r>
            <a:br>
              <a:rPr lang="fr-FR" b="1" dirty="0" smtClean="0"/>
            </a:br>
            <a:r>
              <a:rPr lang="fr-FR" b="1" dirty="0" smtClean="0">
                <a:effectLst>
                  <a:outerShdw blurRad="38100" dist="38100" dir="2700000" algn="tl">
                    <a:srgbClr val="000000">
                      <a:alpha val="43137"/>
                    </a:srgbClr>
                  </a:outerShdw>
                </a:effectLst>
              </a:rPr>
              <a:t>III - </a:t>
            </a:r>
            <a:r>
              <a:rPr lang="fr-FR" sz="3600" b="1" dirty="0" smtClean="0">
                <a:effectLst>
                  <a:outerShdw blurRad="38100" dist="38100" dir="2700000" algn="tl">
                    <a:srgbClr val="000000">
                      <a:alpha val="43137"/>
                    </a:srgbClr>
                  </a:outerShdw>
                </a:effectLst>
              </a:rPr>
              <a:t>Vers </a:t>
            </a:r>
            <a:r>
              <a:rPr lang="fr-FR" sz="3600" b="1" dirty="0">
                <a:effectLst>
                  <a:outerShdw blurRad="38100" dist="38100" dir="2700000" algn="tl">
                    <a:srgbClr val="000000">
                      <a:alpha val="43137"/>
                    </a:srgbClr>
                  </a:outerShdw>
                </a:effectLst>
              </a:rPr>
              <a:t>de nouveaux horizons pour les relations ACP/UE ?</a:t>
            </a:r>
            <a:r>
              <a:rPr lang="fr-FR" dirty="0"/>
              <a:t/>
            </a:r>
            <a:br>
              <a:rPr lang="fr-FR" dirty="0"/>
            </a:br>
            <a:endParaRPr lang="fr-FR" dirty="0"/>
          </a:p>
        </p:txBody>
      </p:sp>
      <p:sp>
        <p:nvSpPr>
          <p:cNvPr id="3" name="Espace réservé du contenu 2"/>
          <p:cNvSpPr>
            <a:spLocks noGrp="1"/>
          </p:cNvSpPr>
          <p:nvPr>
            <p:ph idx="1"/>
          </p:nvPr>
        </p:nvSpPr>
        <p:spPr>
          <a:xfrm>
            <a:off x="838200" y="1249251"/>
            <a:ext cx="10515600" cy="5396248"/>
          </a:xfrm>
        </p:spPr>
        <p:txBody>
          <a:bodyPr>
            <a:normAutofit fontScale="92500" lnSpcReduction="20000"/>
          </a:bodyPr>
          <a:lstStyle/>
          <a:p>
            <a:pPr algn="just"/>
            <a:r>
              <a:rPr lang="fr-FR" dirty="0" smtClean="0"/>
              <a:t>La Communication conjointe de 2016 de la </a:t>
            </a:r>
            <a:r>
              <a:rPr lang="fr-FR" b="1" dirty="0" smtClean="0"/>
              <a:t>Commission européenne </a:t>
            </a:r>
            <a:r>
              <a:rPr lang="fr-FR" dirty="0" smtClean="0"/>
              <a:t>sur « Un partenariat renouvelé avec les pays d’Afrique, des Caraïbes et du Pacifique », préconise </a:t>
            </a:r>
            <a:r>
              <a:rPr lang="fr-FR" dirty="0"/>
              <a:t>de </a:t>
            </a:r>
            <a:r>
              <a:rPr lang="fr-FR" b="1" i="1" dirty="0"/>
              <a:t>« moderniser »</a:t>
            </a:r>
            <a:r>
              <a:rPr lang="fr-FR" dirty="0"/>
              <a:t> les relations UE/ACP en mettant en place un </a:t>
            </a:r>
            <a:r>
              <a:rPr lang="fr-FR" b="1" dirty="0"/>
              <a:t>partenariat politique </a:t>
            </a:r>
            <a:r>
              <a:rPr lang="fr-FR" dirty="0"/>
              <a:t>fondé sur « des intérêts et des objectifs communs et sur de responsabilités partagées </a:t>
            </a:r>
            <a:r>
              <a:rPr lang="fr-FR" dirty="0" smtClean="0"/>
              <a:t>». Cette communication servira de base aux discussions avec le Conseil, le parlement et les parties prenantes en général, qui déboucheront sur la formulation d’un </a:t>
            </a:r>
            <a:r>
              <a:rPr lang="fr-FR" b="1" dirty="0" smtClean="0"/>
              <a:t>mandat de négociation </a:t>
            </a:r>
            <a:r>
              <a:rPr lang="fr-FR" dirty="0" smtClean="0"/>
              <a:t>donné par le Conseil à la Commission le </a:t>
            </a:r>
            <a:r>
              <a:rPr lang="fr-FR" b="1" dirty="0" smtClean="0"/>
              <a:t>12 juin 2018</a:t>
            </a:r>
            <a:endParaRPr lang="fr-FR" dirty="0" smtClean="0"/>
          </a:p>
          <a:p>
            <a:pPr algn="just"/>
            <a:r>
              <a:rPr lang="fr-FR" dirty="0" smtClean="0"/>
              <a:t>De leur côté les </a:t>
            </a:r>
            <a:r>
              <a:rPr lang="fr-FR" b="1" dirty="0" smtClean="0"/>
              <a:t>ACP</a:t>
            </a:r>
            <a:r>
              <a:rPr lang="fr-FR" dirty="0" smtClean="0"/>
              <a:t> le </a:t>
            </a:r>
            <a:r>
              <a:rPr lang="fr-FR" b="1" dirty="0" smtClean="0"/>
              <a:t>30 mai 2018</a:t>
            </a:r>
            <a:r>
              <a:rPr lang="fr-FR" dirty="0" smtClean="0"/>
              <a:t>, lors de la 107</a:t>
            </a:r>
            <a:r>
              <a:rPr lang="fr-FR" baseline="30000" dirty="0" smtClean="0"/>
              <a:t>è</a:t>
            </a:r>
            <a:r>
              <a:rPr lang="fr-FR" dirty="0" smtClean="0"/>
              <a:t> session du Conseil des ministres ACP tenue à Lomé, avaient adopté leur </a:t>
            </a:r>
            <a:r>
              <a:rPr lang="fr-FR" b="1" dirty="0" smtClean="0"/>
              <a:t>mandat de négociation </a:t>
            </a:r>
            <a:r>
              <a:rPr lang="fr-FR" dirty="0" smtClean="0"/>
              <a:t>après de nombreux travaux préparatoires commencés en 2012 avec la réunion de Sipopo où une déclaration sur « L’avenir du groupe ACP dans un monde en mutation: défis et opportunités » a été adoptée lors du 7</a:t>
            </a:r>
            <a:r>
              <a:rPr lang="fr-FR" baseline="30000" dirty="0" smtClean="0"/>
              <a:t>e</a:t>
            </a:r>
            <a:r>
              <a:rPr lang="fr-FR" dirty="0" smtClean="0"/>
              <a:t> sommet des chefs d’Etat et de gouvernement des Pays ACP </a:t>
            </a:r>
          </a:p>
          <a:p>
            <a:pPr algn="just"/>
            <a:r>
              <a:rPr lang="fr-FR" dirty="0" smtClean="0"/>
              <a:t>Qu’il s’agisse de </a:t>
            </a:r>
            <a:r>
              <a:rPr lang="fr-FR" b="1" dirty="0" smtClean="0"/>
              <a:t>l’approche générale </a:t>
            </a:r>
            <a:r>
              <a:rPr lang="fr-FR" dirty="0" smtClean="0"/>
              <a:t>sur l’avenir du partenariat ou des </a:t>
            </a:r>
            <a:r>
              <a:rPr lang="fr-FR" b="1" dirty="0" smtClean="0"/>
              <a:t>objectifs thématiques particuliers </a:t>
            </a:r>
            <a:r>
              <a:rPr lang="fr-FR" dirty="0" smtClean="0"/>
              <a:t>du partenariat, les positions des ACP et de l’Union européenne sont parfois assez éloignées et les </a:t>
            </a:r>
            <a:r>
              <a:rPr lang="fr-FR" b="1" dirty="0" smtClean="0"/>
              <a:t>négociations </a:t>
            </a:r>
            <a:r>
              <a:rPr lang="fr-FR" dirty="0" smtClean="0"/>
              <a:t>qui ont commencé en août 2018 ne seront pas faciles</a:t>
            </a:r>
            <a:endParaRPr lang="fr-FR" dirty="0"/>
          </a:p>
        </p:txBody>
      </p:sp>
    </p:spTree>
    <p:extLst>
      <p:ext uri="{BB962C8B-B14F-4D97-AF65-F5344CB8AC3E}">
        <p14:creationId xmlns:p14="http://schemas.microsoft.com/office/powerpoint/2010/main" val="3632564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39369"/>
            <a:ext cx="10515600" cy="552729"/>
          </a:xfr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fr-FR" sz="2800" b="1" dirty="0" smtClean="0"/>
              <a:t>Une approche générale différente de l’avenir du partenariat</a:t>
            </a:r>
            <a:endParaRPr lang="fr-FR" sz="2800" b="1" dirty="0"/>
          </a:p>
        </p:txBody>
      </p:sp>
      <p:sp>
        <p:nvSpPr>
          <p:cNvPr id="3" name="Espace réservé du contenu 2"/>
          <p:cNvSpPr>
            <a:spLocks noGrp="1"/>
          </p:cNvSpPr>
          <p:nvPr>
            <p:ph idx="1"/>
          </p:nvPr>
        </p:nvSpPr>
        <p:spPr>
          <a:xfrm>
            <a:off x="734096" y="1043188"/>
            <a:ext cx="10619704" cy="5705341"/>
          </a:xfrm>
        </p:spPr>
        <p:txBody>
          <a:bodyPr>
            <a:normAutofit fontScale="70000" lnSpcReduction="20000"/>
          </a:bodyPr>
          <a:lstStyle/>
          <a:p>
            <a:pPr algn="just"/>
            <a:r>
              <a:rPr lang="fr-FR" dirty="0" smtClean="0"/>
              <a:t>Pour </a:t>
            </a:r>
            <a:r>
              <a:rPr lang="fr-FR" b="1" dirty="0" smtClean="0"/>
              <a:t>l’Union européenne et ses Etats membres </a:t>
            </a:r>
            <a:r>
              <a:rPr lang="fr-FR" dirty="0" smtClean="0"/>
              <a:t>l’objectif des négociations est «</a:t>
            </a:r>
            <a:r>
              <a:rPr lang="fr-FR" dirty="0"/>
              <a:t> de parvenir à un nouvel accord consistant en </a:t>
            </a:r>
            <a:r>
              <a:rPr lang="fr-FR" b="1" dirty="0"/>
              <a:t>un socle commun </a:t>
            </a:r>
            <a:r>
              <a:rPr lang="fr-FR" dirty="0"/>
              <a:t>et </a:t>
            </a:r>
            <a:r>
              <a:rPr lang="fr-FR" b="1" dirty="0"/>
              <a:t>trois pactes régionaux</a:t>
            </a:r>
            <a:r>
              <a:rPr lang="fr-FR" dirty="0"/>
              <a:t> ». Le socle commun, applicable à tous les membres du partenariat, étant destiné à fixer les objectifs, priorités et principes généraux tout en « renforçant la coopération au niveau international ». Les trois pactes régionaux devraient constituer « le centre de gravité » du partenariat en fixant les priorités pour chaque région ACP, les dynamiques régionales étant « intensifiées », l’importance des organisations régionales étant « accrue ». En conséquence, il est prévu de revoir </a:t>
            </a:r>
            <a:r>
              <a:rPr lang="fr-FR" b="1" dirty="0"/>
              <a:t>l’architecture institutionnelle</a:t>
            </a:r>
            <a:r>
              <a:rPr lang="fr-FR" dirty="0"/>
              <a:t> qui sera « adaptée </a:t>
            </a:r>
            <a:r>
              <a:rPr lang="fr-FR" dirty="0" smtClean="0"/>
              <a:t>», que le </a:t>
            </a:r>
            <a:r>
              <a:rPr lang="fr-FR" dirty="0"/>
              <a:t>partenariat sera ouvert « à divers degrés à d’</a:t>
            </a:r>
            <a:r>
              <a:rPr lang="fr-FR" b="1" dirty="0"/>
              <a:t>autres pays</a:t>
            </a:r>
            <a:r>
              <a:rPr lang="fr-FR" dirty="0"/>
              <a:t> partageant les mêmes valeurs » et que celui-ci doit associer « de </a:t>
            </a:r>
            <a:r>
              <a:rPr lang="fr-FR" b="1" dirty="0"/>
              <a:t>multiples acteurs </a:t>
            </a:r>
            <a:r>
              <a:rPr lang="fr-FR" dirty="0"/>
              <a:t>en consolidant le rôle de la société civile et du secteur privé </a:t>
            </a:r>
            <a:r>
              <a:rPr lang="fr-FR" dirty="0" smtClean="0"/>
              <a:t>»</a:t>
            </a:r>
          </a:p>
          <a:p>
            <a:pPr algn="just"/>
            <a:r>
              <a:rPr lang="fr-FR" dirty="0" smtClean="0"/>
              <a:t>Pour les </a:t>
            </a:r>
            <a:r>
              <a:rPr lang="fr-FR" b="1" dirty="0" smtClean="0"/>
              <a:t>ACP</a:t>
            </a:r>
            <a:r>
              <a:rPr lang="fr-FR" dirty="0" smtClean="0"/>
              <a:t> «</a:t>
            </a:r>
            <a:r>
              <a:rPr lang="fr-FR" dirty="0"/>
              <a:t> le principe fondamental qui sous-tend les préparatifs des négociations a permis d’aboutir à une position commune selon laquelle les pays </a:t>
            </a:r>
            <a:r>
              <a:rPr lang="fr-FR" dirty="0" smtClean="0"/>
              <a:t>d’Afrique</a:t>
            </a:r>
            <a:r>
              <a:rPr lang="fr-FR" dirty="0"/>
              <a:t>, des Caraïbes et du pacifique négocieront en tant qu’unité unifiée, avec les Etats membres de l’Union européenne et la Commission européenne sur la base d’un </a:t>
            </a:r>
            <a:r>
              <a:rPr lang="fr-FR" b="1" dirty="0"/>
              <a:t>engagement unique en vue d’un nouvel accord</a:t>
            </a:r>
            <a:r>
              <a:rPr lang="fr-FR" dirty="0"/>
              <a:t> ». Il s’agit de « réévaluer » le partenariat « à la lumière des réalités économiques et géopolitiques d’aujourd’hui » dans la perspective d’un « </a:t>
            </a:r>
            <a:r>
              <a:rPr lang="fr-FR" b="1" dirty="0"/>
              <a:t>nouvel accord global</a:t>
            </a:r>
            <a:r>
              <a:rPr lang="fr-FR" dirty="0"/>
              <a:t> ». Cette volonté de s’inscrire dans un cadre de négociation et un engagement unique découle directement de la « vision et de la mission du </a:t>
            </a:r>
            <a:r>
              <a:rPr lang="fr-FR" b="1" dirty="0"/>
              <a:t>Groupe ACP</a:t>
            </a:r>
            <a:r>
              <a:rPr lang="fr-FR" dirty="0"/>
              <a:t> » pour non seulement assurer le maintien de celui-ci mais en faire « </a:t>
            </a:r>
            <a:r>
              <a:rPr lang="fr-FR" b="1" dirty="0"/>
              <a:t>un acteur influent</a:t>
            </a:r>
            <a:r>
              <a:rPr lang="fr-FR" dirty="0"/>
              <a:t> ». Si les ACP sont favorables à « la promotion de l’intégration régionale et du respect des principes de subsidiarité, de complémentarité par rapport aux organisations régionales et continentales » c’est dans le cadre de la </a:t>
            </a:r>
            <a:r>
              <a:rPr lang="fr-FR" b="1" dirty="0"/>
              <a:t>préservation</a:t>
            </a:r>
            <a:r>
              <a:rPr lang="fr-FR" dirty="0"/>
              <a:t> et non de la remise en cause des « caractéristiques géographiques et géopolitiques </a:t>
            </a:r>
            <a:r>
              <a:rPr lang="fr-FR" b="1" dirty="0"/>
              <a:t>du groupe ACP</a:t>
            </a:r>
            <a:r>
              <a:rPr lang="fr-FR" dirty="0"/>
              <a:t> </a:t>
            </a:r>
            <a:r>
              <a:rPr lang="fr-FR" dirty="0" smtClean="0"/>
              <a:t>» qui adhère à une approche inclusive du dialogue politique mais reste attaché au maintien des institutions paritaires, </a:t>
            </a:r>
            <a:r>
              <a:rPr lang="fr-FR" dirty="0"/>
              <a:t>avec le renforcement de certaines d’entre-elles comme l’Assemblée paritaire ACP-UE</a:t>
            </a:r>
          </a:p>
        </p:txBody>
      </p:sp>
    </p:spTree>
    <p:extLst>
      <p:ext uri="{BB962C8B-B14F-4D97-AF65-F5344CB8AC3E}">
        <p14:creationId xmlns:p14="http://schemas.microsoft.com/office/powerpoint/2010/main" val="3510767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93183"/>
            <a:ext cx="10515600" cy="759854"/>
          </a:xfr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pPr>
              <a:lnSpc>
                <a:spcPct val="100000"/>
              </a:lnSpc>
            </a:pPr>
            <a:r>
              <a:rPr lang="fr-FR" sz="2800" b="1" dirty="0" smtClean="0"/>
              <a:t/>
            </a:r>
            <a:br>
              <a:rPr lang="fr-FR" sz="2800" b="1" dirty="0" smtClean="0"/>
            </a:br>
            <a:r>
              <a:rPr lang="fr-FR" sz="3100" b="1" dirty="0" smtClean="0"/>
              <a:t>Des thèmes sensibles dans les discussions : le </a:t>
            </a:r>
            <a:r>
              <a:rPr lang="fr-FR" sz="3100" b="1" dirty="0"/>
              <a:t>commerce et les investissements</a:t>
            </a:r>
            <a:r>
              <a:rPr lang="fr-FR" sz="2800" dirty="0"/>
              <a:t>:</a:t>
            </a:r>
            <a:br>
              <a:rPr lang="fr-FR" sz="2800" dirty="0"/>
            </a:br>
            <a:endParaRPr lang="fr-FR" sz="2800" b="1" dirty="0"/>
          </a:p>
        </p:txBody>
      </p:sp>
      <p:sp>
        <p:nvSpPr>
          <p:cNvPr id="3" name="Espace réservé du contenu 2"/>
          <p:cNvSpPr>
            <a:spLocks noGrp="1"/>
          </p:cNvSpPr>
          <p:nvPr>
            <p:ph idx="1"/>
          </p:nvPr>
        </p:nvSpPr>
        <p:spPr>
          <a:xfrm>
            <a:off x="669073" y="1081825"/>
            <a:ext cx="10684727" cy="5776175"/>
          </a:xfrm>
        </p:spPr>
        <p:txBody>
          <a:bodyPr>
            <a:normAutofit fontScale="62500" lnSpcReduction="20000"/>
          </a:bodyPr>
          <a:lstStyle/>
          <a:p>
            <a:pPr algn="just"/>
            <a:r>
              <a:rPr lang="fr-FR" dirty="0" smtClean="0"/>
              <a:t>L’accent </a:t>
            </a:r>
            <a:r>
              <a:rPr lang="fr-FR" dirty="0"/>
              <a:t>est mis du côté de </a:t>
            </a:r>
            <a:r>
              <a:rPr lang="fr-FR" b="1" dirty="0"/>
              <a:t>l’Union européenne </a:t>
            </a:r>
            <a:r>
              <a:rPr lang="fr-FR" dirty="0"/>
              <a:t>sur l’importance des échanges commerciaux et des investissements dans un </a:t>
            </a:r>
            <a:r>
              <a:rPr lang="fr-FR" b="1" dirty="0"/>
              <a:t>cadre multilatéral</a:t>
            </a:r>
            <a:r>
              <a:rPr lang="fr-FR" dirty="0"/>
              <a:t>, conformément aux </a:t>
            </a:r>
            <a:r>
              <a:rPr lang="fr-FR" b="1" dirty="0"/>
              <a:t>approches libérales</a:t>
            </a:r>
            <a:r>
              <a:rPr lang="fr-FR" dirty="0"/>
              <a:t> et aux </a:t>
            </a:r>
            <a:r>
              <a:rPr lang="fr-FR" b="1" dirty="0"/>
              <a:t>règles </a:t>
            </a:r>
            <a:r>
              <a:rPr lang="fr-FR" b="1" dirty="0" smtClean="0"/>
              <a:t>internationales</a:t>
            </a:r>
            <a:r>
              <a:rPr lang="fr-FR" dirty="0" smtClean="0"/>
              <a:t>. La </a:t>
            </a:r>
            <a:r>
              <a:rPr lang="fr-FR" dirty="0"/>
              <a:t>coopération commerciale, </a:t>
            </a:r>
            <a:r>
              <a:rPr lang="fr-FR" dirty="0" smtClean="0"/>
              <a:t>doit </a:t>
            </a:r>
            <a:r>
              <a:rPr lang="fr-FR" dirty="0"/>
              <a:t>se faire dans le respect des obligations contractées dans le cadre de l’OMC, </a:t>
            </a:r>
            <a:r>
              <a:rPr lang="fr-FR" dirty="0" smtClean="0"/>
              <a:t>et </a:t>
            </a:r>
            <a:r>
              <a:rPr lang="fr-FR" b="1" dirty="0" smtClean="0"/>
              <a:t>s’appuyer à titre principal </a:t>
            </a:r>
            <a:r>
              <a:rPr lang="fr-FR" b="1" dirty="0"/>
              <a:t>sur les accords de partenariat économiques </a:t>
            </a:r>
            <a:r>
              <a:rPr lang="fr-FR" dirty="0"/>
              <a:t>qui fournissent un « cadre stable et prévisible » et dont les éléments essentiels et fondamentaux sont « le respect des droits de l’homme, des principes démocratiques et de l’état de droit, la non-prolifération des armes de destruction massives, ainsi que la bonne gouvernance ». </a:t>
            </a:r>
            <a:endParaRPr lang="fr-FR" dirty="0" smtClean="0"/>
          </a:p>
          <a:p>
            <a:pPr algn="just"/>
            <a:r>
              <a:rPr lang="fr-FR" dirty="0"/>
              <a:t>Côté </a:t>
            </a:r>
            <a:r>
              <a:rPr lang="fr-FR" b="1" dirty="0"/>
              <a:t>ACP</a:t>
            </a:r>
            <a:r>
              <a:rPr lang="fr-FR" dirty="0"/>
              <a:t>, la priorité est aux </a:t>
            </a:r>
            <a:r>
              <a:rPr lang="fr-FR" b="1" dirty="0"/>
              <a:t>relations entre Etats ACP </a:t>
            </a:r>
            <a:r>
              <a:rPr lang="fr-FR" dirty="0"/>
              <a:t>ces relations devant être </a:t>
            </a:r>
            <a:r>
              <a:rPr lang="fr-FR" dirty="0" smtClean="0"/>
              <a:t>consolidées, </a:t>
            </a:r>
            <a:r>
              <a:rPr lang="fr-FR" b="1" dirty="0"/>
              <a:t>les APE n’étant qu’un élément parmi un ensemble d’accord </a:t>
            </a:r>
            <a:r>
              <a:rPr lang="fr-FR" dirty="0"/>
              <a:t>commerciaux comprenant les accord régionaux type CARICOM et continentaux, comme la zone de libre échange Africaine, l’accent étant mis sur une exploitation accrue du </a:t>
            </a:r>
            <a:r>
              <a:rPr lang="fr-FR" dirty="0" smtClean="0"/>
              <a:t>potentiel du </a:t>
            </a:r>
            <a:r>
              <a:rPr lang="fr-FR" b="1" dirty="0"/>
              <a:t>domaine des services </a:t>
            </a:r>
            <a:r>
              <a:rPr lang="fr-FR" dirty="0"/>
              <a:t>qui joue un rôle majeur dans le développement, y compris la promotion de certaines initiatives comme la </a:t>
            </a:r>
            <a:r>
              <a:rPr lang="fr-FR" b="1" dirty="0"/>
              <a:t>numérisation du secteur </a:t>
            </a:r>
            <a:r>
              <a:rPr lang="fr-FR" b="1" dirty="0" smtClean="0"/>
              <a:t>public</a:t>
            </a:r>
            <a:r>
              <a:rPr lang="fr-FR" dirty="0" smtClean="0"/>
              <a:t>. Ils </a:t>
            </a:r>
            <a:r>
              <a:rPr lang="fr-FR" dirty="0"/>
              <a:t>ACP s’inquiètent des </a:t>
            </a:r>
            <a:r>
              <a:rPr lang="fr-FR" b="1" dirty="0"/>
              <a:t>conséquences du </a:t>
            </a:r>
            <a:r>
              <a:rPr lang="fr-FR" b="1" dirty="0" err="1"/>
              <a:t>Brexit</a:t>
            </a:r>
            <a:r>
              <a:rPr lang="fr-FR" dirty="0"/>
              <a:t> sur les échanges (mais aussi sur le financement du développement)</a:t>
            </a:r>
            <a:endParaRPr lang="fr-FR" dirty="0" smtClean="0"/>
          </a:p>
          <a:p>
            <a:pPr algn="just"/>
            <a:r>
              <a:rPr lang="fr-FR" dirty="0" smtClean="0"/>
              <a:t>Concernant les </a:t>
            </a:r>
            <a:r>
              <a:rPr lang="fr-FR" b="1" dirty="0"/>
              <a:t>investissements et </a:t>
            </a:r>
            <a:r>
              <a:rPr lang="fr-FR" b="1" dirty="0" smtClean="0"/>
              <a:t>le développement </a:t>
            </a:r>
            <a:r>
              <a:rPr lang="fr-FR" b="1" dirty="0"/>
              <a:t>du secteur privé</a:t>
            </a:r>
            <a:r>
              <a:rPr lang="fr-FR" dirty="0"/>
              <a:t>, l’Union européenne préconise la mise en place d’un cadre économique « favorable pour relever considérablement le niveau des flux d’investissements durables et responsables </a:t>
            </a:r>
            <a:r>
              <a:rPr lang="fr-FR" dirty="0" smtClean="0"/>
              <a:t>», </a:t>
            </a:r>
            <a:r>
              <a:rPr lang="fr-FR" dirty="0"/>
              <a:t>, le secteur privé et les investissements devant </a:t>
            </a:r>
            <a:r>
              <a:rPr lang="fr-FR" b="1" dirty="0"/>
              <a:t>respecter les normes sociales et du travail </a:t>
            </a:r>
            <a:r>
              <a:rPr lang="fr-FR" dirty="0"/>
              <a:t>, en particulier  les normes fondamentales de l’OIT, les principes reconnus à l’échelon international  de </a:t>
            </a:r>
            <a:r>
              <a:rPr lang="fr-FR" b="1" dirty="0" smtClean="0"/>
              <a:t>responsabilité sociale des entreprises </a:t>
            </a:r>
            <a:r>
              <a:rPr lang="fr-FR" dirty="0" smtClean="0"/>
              <a:t>et </a:t>
            </a:r>
            <a:r>
              <a:rPr lang="fr-FR" dirty="0"/>
              <a:t>d’</a:t>
            </a:r>
            <a:r>
              <a:rPr lang="fr-FR" b="1" dirty="0"/>
              <a:t>entreprenariat </a:t>
            </a:r>
            <a:r>
              <a:rPr lang="fr-FR" b="1" dirty="0" smtClean="0"/>
              <a:t>responsable</a:t>
            </a:r>
            <a:r>
              <a:rPr lang="fr-FR" dirty="0" smtClean="0"/>
              <a:t>.</a:t>
            </a:r>
          </a:p>
          <a:p>
            <a:pPr algn="just"/>
            <a:r>
              <a:rPr lang="fr-FR" dirty="0" smtClean="0"/>
              <a:t>Le mandat de négociation ACP est très développé sur la question des investissements rejoignant les propositions de l’UE sur l’idée de </a:t>
            </a:r>
            <a:r>
              <a:rPr lang="fr-FR" dirty="0"/>
              <a:t>« mettre l’investissement au service de la croissance inclusive et du développement durable », les politiques </a:t>
            </a:r>
            <a:r>
              <a:rPr lang="fr-FR" dirty="0" smtClean="0"/>
              <a:t>d’investissement </a:t>
            </a:r>
            <a:r>
              <a:rPr lang="fr-FR" dirty="0"/>
              <a:t>élaborées avec le concours de toutes les parties prenantes devant reposer sur l’Etat de droit </a:t>
            </a:r>
            <a:r>
              <a:rPr lang="fr-FR" dirty="0" smtClean="0"/>
              <a:t>, en précisant que «les </a:t>
            </a:r>
            <a:r>
              <a:rPr lang="fr-FR" dirty="0"/>
              <a:t>conditions d’entrée et de fonctionnement des investissements </a:t>
            </a:r>
            <a:r>
              <a:rPr lang="fr-FR" dirty="0" smtClean="0"/>
              <a:t>relèvent </a:t>
            </a:r>
            <a:r>
              <a:rPr lang="fr-FR" dirty="0"/>
              <a:t>de la </a:t>
            </a:r>
            <a:r>
              <a:rPr lang="fr-FR" b="1" dirty="0"/>
              <a:t>souveraineté de l’Etat</a:t>
            </a:r>
            <a:r>
              <a:rPr lang="fr-FR" dirty="0"/>
              <a:t>, sous réserve des engagements </a:t>
            </a:r>
            <a:r>
              <a:rPr lang="fr-FR" dirty="0" smtClean="0"/>
              <a:t>internationaux »  et en mettant l’accent  sur la nécessité de l’utilisation </a:t>
            </a:r>
            <a:r>
              <a:rPr lang="fr-FR" dirty="0"/>
              <a:t>efficace de </a:t>
            </a:r>
            <a:r>
              <a:rPr lang="fr-FR" b="1" dirty="0"/>
              <a:t>l’économie numérique </a:t>
            </a:r>
            <a:r>
              <a:rPr lang="fr-FR" dirty="0"/>
              <a:t>pour faciliter </a:t>
            </a:r>
            <a:r>
              <a:rPr lang="fr-FR" dirty="0" smtClean="0"/>
              <a:t>l’investissement, la </a:t>
            </a:r>
            <a:r>
              <a:rPr lang="fr-FR" dirty="0"/>
              <a:t>protection qui doit être accordée aux investisseurs, les politiques d’investissement devant encourager le </a:t>
            </a:r>
            <a:r>
              <a:rPr lang="fr-FR" b="1" dirty="0"/>
              <a:t>respect des bonnes pratiques internationales en matière de responsabilité sociale et de bonne gouvernance de </a:t>
            </a:r>
            <a:r>
              <a:rPr lang="fr-FR" b="1" dirty="0" smtClean="0"/>
              <a:t>entreprises</a:t>
            </a:r>
          </a:p>
          <a:p>
            <a:pPr algn="just"/>
            <a:endParaRPr lang="fr-FR" dirty="0" smtClean="0"/>
          </a:p>
          <a:p>
            <a:pPr algn="just"/>
            <a:endParaRPr lang="fr-FR" dirty="0" smtClean="0"/>
          </a:p>
          <a:p>
            <a:pPr algn="just"/>
            <a:endParaRPr lang="fr-FR" dirty="0" smtClean="0"/>
          </a:p>
          <a:p>
            <a:pPr algn="just"/>
            <a:endParaRPr lang="fr-FR" dirty="0" smtClean="0"/>
          </a:p>
          <a:p>
            <a:pPr marL="0" indent="0" algn="just">
              <a:buNone/>
            </a:pPr>
            <a:endParaRPr lang="fr-FR" dirty="0"/>
          </a:p>
        </p:txBody>
      </p:sp>
    </p:spTree>
    <p:extLst>
      <p:ext uri="{BB962C8B-B14F-4D97-AF65-F5344CB8AC3E}">
        <p14:creationId xmlns:p14="http://schemas.microsoft.com/office/powerpoint/2010/main" val="3157032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06062"/>
            <a:ext cx="10515600" cy="566670"/>
          </a:xfr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pPr>
              <a:lnSpc>
                <a:spcPct val="100000"/>
              </a:lnSpc>
              <a:spcBef>
                <a:spcPts val="0"/>
              </a:spcBef>
            </a:pPr>
            <a:r>
              <a:rPr lang="fr-FR" sz="3100" b="1" dirty="0" smtClean="0"/>
              <a:t/>
            </a:r>
            <a:br>
              <a:rPr lang="fr-FR" sz="3100" b="1" dirty="0" smtClean="0"/>
            </a:br>
            <a:r>
              <a:rPr lang="fr-FR" sz="3100" b="1" dirty="0" smtClean="0"/>
              <a:t>Des thèmes sensibles dans les discussions: Les </a:t>
            </a:r>
            <a:r>
              <a:rPr lang="fr-FR" sz="3100" b="1" dirty="0"/>
              <a:t>migrations et la mobilité</a:t>
            </a:r>
            <a:r>
              <a:rPr lang="fr-FR" dirty="0"/>
              <a:t/>
            </a:r>
            <a:br>
              <a:rPr lang="fr-FR" dirty="0"/>
            </a:br>
            <a:endParaRPr lang="fr-FR" dirty="0"/>
          </a:p>
        </p:txBody>
      </p:sp>
      <p:sp>
        <p:nvSpPr>
          <p:cNvPr id="3" name="Espace réservé du contenu 2"/>
          <p:cNvSpPr>
            <a:spLocks noGrp="1"/>
          </p:cNvSpPr>
          <p:nvPr>
            <p:ph idx="1"/>
          </p:nvPr>
        </p:nvSpPr>
        <p:spPr>
          <a:xfrm>
            <a:off x="838200" y="927280"/>
            <a:ext cx="10515600" cy="5679582"/>
          </a:xfrm>
        </p:spPr>
        <p:txBody>
          <a:bodyPr>
            <a:normAutofit fontScale="70000" lnSpcReduction="20000"/>
          </a:bodyPr>
          <a:lstStyle/>
          <a:p>
            <a:pPr algn="just"/>
            <a:r>
              <a:rPr lang="fr-FR" dirty="0"/>
              <a:t>Les migrations et la mobilité continuent de diviser les européens entre eux et est un </a:t>
            </a:r>
            <a:r>
              <a:rPr lang="fr-FR" b="1" dirty="0"/>
              <a:t>sujet très sensible dans les relations entre l’UE et les ACP.</a:t>
            </a:r>
            <a:r>
              <a:rPr lang="fr-FR" dirty="0"/>
              <a:t> Les questions liées aux migrations et à la mobilité prises en compte dès Lomé III n’ont cessé depuis de prendre de l’importance, en particulier à partir de la </a:t>
            </a:r>
            <a:r>
              <a:rPr lang="fr-FR" b="1" dirty="0"/>
              <a:t>crise de l’accueil des réfugiés en 2015 </a:t>
            </a:r>
            <a:r>
              <a:rPr lang="fr-FR" dirty="0"/>
              <a:t>et sur la base du sommet de la Valette de novembre 2015 ainsi que du modèle de partenariat établi avec la Turquie en mars </a:t>
            </a:r>
            <a:r>
              <a:rPr lang="fr-FR" dirty="0" smtClean="0"/>
              <a:t>2016 en vue de freiner </a:t>
            </a:r>
            <a:r>
              <a:rPr lang="fr-FR" dirty="0"/>
              <a:t>drastiquement les arrivées irrégulières de </a:t>
            </a:r>
            <a:r>
              <a:rPr lang="fr-FR" dirty="0" smtClean="0"/>
              <a:t>migrants</a:t>
            </a:r>
          </a:p>
          <a:p>
            <a:pPr algn="just"/>
            <a:r>
              <a:rPr lang="fr-FR" dirty="0"/>
              <a:t>Le mandat de négociation de l’Union européenne reprend la distinction entre la </a:t>
            </a:r>
            <a:r>
              <a:rPr lang="fr-FR" b="1" dirty="0"/>
              <a:t>migration légale</a:t>
            </a:r>
            <a:r>
              <a:rPr lang="fr-FR" dirty="0"/>
              <a:t>, la </a:t>
            </a:r>
            <a:r>
              <a:rPr lang="fr-FR" b="1" dirty="0"/>
              <a:t>migration irrégulière</a:t>
            </a:r>
            <a:r>
              <a:rPr lang="fr-FR" dirty="0"/>
              <a:t>, insiste sur cette dernière, qui </a:t>
            </a:r>
            <a:r>
              <a:rPr lang="fr-FR" b="1" dirty="0"/>
              <a:t>doit être réglée de « manière adéquate » « notamment grâce à des mécanismes efficaces pour le retour et la réadmission des migrants irréguliers », </a:t>
            </a:r>
            <a:r>
              <a:rPr lang="fr-FR" dirty="0"/>
              <a:t>en rappelant « l’engagement juridique pris par les parties de réadmettre leurs ressortissants en séjour irrégulier sur le territoire d’une autre partie, à la demande de cette dernière et sans conditions ». Il est demandé aux parties de « renforcer la coopération en matière de gestion des frontières, améliorer la collecte et le partage d’informations, et favoriser la coopération policière et judiciaire ». En fin outre la sensibilisation de migrants potentiels aux risques de l’immigration clandestine, il est insisté sur l’intensification de la lutte contre le trafic de migrants et la traite des êtres humains, contre les réseaux de passeurs et de trafiquants d’êtres </a:t>
            </a:r>
            <a:r>
              <a:rPr lang="fr-FR" dirty="0" smtClean="0"/>
              <a:t>humains</a:t>
            </a:r>
          </a:p>
          <a:p>
            <a:pPr algn="just"/>
            <a:r>
              <a:rPr lang="fr-FR" dirty="0" smtClean="0"/>
              <a:t>En </a:t>
            </a:r>
            <a:r>
              <a:rPr lang="fr-FR" dirty="0"/>
              <a:t>échange, outre l’aide financière de l’Union européenne, l’accent est mis notamment sur « l’importance des envois de fonds en tant qu’outils essentiels de financement du développement », la </a:t>
            </a:r>
            <a:r>
              <a:rPr lang="fr-FR" b="1" dirty="0"/>
              <a:t>réduction à 3% des coûts des transferts de fonds </a:t>
            </a:r>
            <a:r>
              <a:rPr lang="fr-FR" dirty="0"/>
              <a:t>effectués par les </a:t>
            </a:r>
            <a:r>
              <a:rPr lang="fr-FR" dirty="0" smtClean="0"/>
              <a:t>migrant et  </a:t>
            </a:r>
            <a:r>
              <a:rPr lang="fr-FR" dirty="0"/>
              <a:t>l’implication de la diaspora dans les pays d’origine. </a:t>
            </a:r>
            <a:endParaRPr lang="fr-FR" dirty="0" smtClean="0"/>
          </a:p>
          <a:p>
            <a:pPr algn="just"/>
            <a:r>
              <a:rPr lang="fr-FR" dirty="0" smtClean="0"/>
              <a:t>Le </a:t>
            </a:r>
            <a:r>
              <a:rPr lang="fr-FR" dirty="0"/>
              <a:t>mandat de négociation de la commission indique enfin la nécessité de garantir le niveau de </a:t>
            </a:r>
            <a:r>
              <a:rPr lang="fr-FR" b="1" dirty="0"/>
              <a:t>protection</a:t>
            </a:r>
            <a:r>
              <a:rPr lang="fr-FR" dirty="0"/>
              <a:t> « le plus élevé possible » au </a:t>
            </a:r>
            <a:r>
              <a:rPr lang="fr-FR" b="1" dirty="0"/>
              <a:t>personnes déplacées de force </a:t>
            </a:r>
            <a:r>
              <a:rPr lang="fr-FR" dirty="0"/>
              <a:t>(réfugiés, demandeurs d’asile et personnes déplacées à l’intérieur de leur propre pays).</a:t>
            </a:r>
          </a:p>
          <a:p>
            <a:endParaRPr lang="fr-FR" dirty="0"/>
          </a:p>
        </p:txBody>
      </p:sp>
    </p:spTree>
    <p:extLst>
      <p:ext uri="{BB962C8B-B14F-4D97-AF65-F5344CB8AC3E}">
        <p14:creationId xmlns:p14="http://schemas.microsoft.com/office/powerpoint/2010/main" val="101723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13669"/>
          </a:xfr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fr-FR" sz="2800" b="1" dirty="0" smtClean="0"/>
              <a:t>Les migrations et la mobilité (suite)</a:t>
            </a:r>
            <a:endParaRPr lang="fr-FR" sz="2800" b="1" dirty="0"/>
          </a:p>
        </p:txBody>
      </p:sp>
      <p:sp>
        <p:nvSpPr>
          <p:cNvPr id="3" name="Espace réservé du contenu 2"/>
          <p:cNvSpPr>
            <a:spLocks noGrp="1"/>
          </p:cNvSpPr>
          <p:nvPr>
            <p:ph idx="1"/>
          </p:nvPr>
        </p:nvSpPr>
        <p:spPr>
          <a:xfrm>
            <a:off x="838200" y="1171977"/>
            <a:ext cx="10515600" cy="5004986"/>
          </a:xfrm>
        </p:spPr>
        <p:txBody>
          <a:bodyPr>
            <a:normAutofit fontScale="92500" lnSpcReduction="10000"/>
          </a:bodyPr>
          <a:lstStyle/>
          <a:p>
            <a:pPr algn="just"/>
            <a:r>
              <a:rPr lang="fr-FR" dirty="0"/>
              <a:t>Côté ACP, on souhaite mettre l’accent sur les </a:t>
            </a:r>
            <a:r>
              <a:rPr lang="fr-FR" b="1" dirty="0"/>
              <a:t>migrations intra ACP</a:t>
            </a:r>
            <a:r>
              <a:rPr lang="fr-FR" dirty="0"/>
              <a:t>, sur la </a:t>
            </a:r>
            <a:r>
              <a:rPr lang="fr-FR" b="1" dirty="0"/>
              <a:t>promotion des migrations légales </a:t>
            </a:r>
            <a:r>
              <a:rPr lang="fr-FR" dirty="0"/>
              <a:t>et le </a:t>
            </a:r>
            <a:r>
              <a:rPr lang="fr-FR" b="1" dirty="0"/>
              <a:t>droit des personnes à circuler</a:t>
            </a:r>
            <a:r>
              <a:rPr lang="fr-FR" dirty="0"/>
              <a:t>, sur les « </a:t>
            </a:r>
            <a:r>
              <a:rPr lang="fr-FR" b="1" dirty="0"/>
              <a:t>aspects positifs de la migration</a:t>
            </a:r>
            <a:r>
              <a:rPr lang="fr-FR" dirty="0"/>
              <a:t> ». A cet égard les envois de fonds « ne doivent pas être assimilés à d’autres flux financiers internationaux tels que les IDE, l’ADP ou d’autres sources publiques de financement du développement ». Pour les ACP, « le nouvel accord doit prévoir un dialogue politique sur la migration tenant compte des différents intérêts et besoins, s’inscrivant dans un </a:t>
            </a:r>
            <a:r>
              <a:rPr lang="fr-FR" b="1" dirty="0"/>
              <a:t>cadre solide sur les droits des migrants et excluant l’utilisation de l’aide au développement pour négocier un contrôle restrictif aux frontières</a:t>
            </a:r>
            <a:r>
              <a:rPr lang="fr-FR" dirty="0"/>
              <a:t> ». On le voit les positions sont assez éloignées de celles de l’Union européenne d’autant que les ACP, concernant l’immigration clandestine, proposent que « les processus de retour et de réadmission dans les pays d’origine soient engagés sur une </a:t>
            </a:r>
            <a:r>
              <a:rPr lang="fr-FR" b="1" dirty="0"/>
              <a:t>base volontaire</a:t>
            </a:r>
            <a:r>
              <a:rPr lang="fr-FR" dirty="0"/>
              <a:t> ».</a:t>
            </a:r>
          </a:p>
          <a:p>
            <a:endParaRPr lang="fr-FR" dirty="0"/>
          </a:p>
        </p:txBody>
      </p:sp>
    </p:spTree>
    <p:extLst>
      <p:ext uri="{BB962C8B-B14F-4D97-AF65-F5344CB8AC3E}">
        <p14:creationId xmlns:p14="http://schemas.microsoft.com/office/powerpoint/2010/main" val="1294990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55337"/>
          </a:xfr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fr-FR" sz="3200" b="1" dirty="0" smtClean="0">
                <a:effectLst>
                  <a:outerShdw blurRad="38100" dist="38100" dir="2700000" algn="tl">
                    <a:srgbClr val="000000">
                      <a:alpha val="43137"/>
                    </a:srgbClr>
                  </a:outerShdw>
                </a:effectLst>
              </a:rPr>
              <a:t>Conclusion</a:t>
            </a:r>
            <a:endParaRPr lang="fr-FR" sz="3200" b="1"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838200" y="1339403"/>
            <a:ext cx="10515600" cy="4837560"/>
          </a:xfrm>
        </p:spPr>
        <p:txBody>
          <a:bodyPr/>
          <a:lstStyle/>
          <a:p>
            <a:pPr algn="just"/>
            <a:r>
              <a:rPr lang="fr-FR" dirty="0"/>
              <a:t>L</a:t>
            </a:r>
            <a:r>
              <a:rPr lang="fr-FR" dirty="0" smtClean="0"/>
              <a:t>es </a:t>
            </a:r>
            <a:r>
              <a:rPr lang="fr-FR" dirty="0"/>
              <a:t>ACP souhaitent un « </a:t>
            </a:r>
            <a:r>
              <a:rPr lang="fr-FR" b="1" dirty="0"/>
              <a:t>dialogue politique amélioré, équilibré, renforcé et sans conditionnalités</a:t>
            </a:r>
            <a:r>
              <a:rPr lang="fr-FR" dirty="0"/>
              <a:t> ». Autrement dit les </a:t>
            </a:r>
            <a:r>
              <a:rPr lang="fr-FR" dirty="0" smtClean="0"/>
              <a:t>ACP demandent </a:t>
            </a:r>
            <a:r>
              <a:rPr lang="fr-FR"/>
              <a:t>qu’un </a:t>
            </a:r>
            <a:r>
              <a:rPr lang="fr-FR" smtClean="0"/>
              <a:t>rééquilibrage </a:t>
            </a:r>
            <a:r>
              <a:rPr lang="fr-FR" dirty="0"/>
              <a:t>ait lieu dans leurs relations avec l’UE, celles-ci étant perçues de plus en plus comme des relations imposées ou trop unilatérales au service des intérêts de l’Union qui sous le thème de la modernisation du partenariat s’orientent vers la substitution de partenariats régionaux qui pourraient conduire à une disparition du groupe ACP et de l’accord global de </a:t>
            </a:r>
            <a:r>
              <a:rPr lang="fr-FR" dirty="0" smtClean="0"/>
              <a:t>partenariat </a:t>
            </a:r>
          </a:p>
          <a:p>
            <a:pPr algn="just"/>
            <a:r>
              <a:rPr lang="fr-FR" dirty="0" smtClean="0"/>
              <a:t>Finalement </a:t>
            </a:r>
            <a:r>
              <a:rPr lang="fr-FR" dirty="0"/>
              <a:t>la question est de savoir si, à l’issue des négociations, l’Union européenne et les ACP prolongeront leurs « relations privilégiées » ou si les </a:t>
            </a:r>
            <a:r>
              <a:rPr lang="fr-FR" b="1" dirty="0"/>
              <a:t>désunions</a:t>
            </a:r>
            <a:r>
              <a:rPr lang="fr-FR" dirty="0"/>
              <a:t>, dans l’Union comme dans les ACP cèleront la fin de ces </a:t>
            </a:r>
            <a:r>
              <a:rPr lang="fr-FR" dirty="0" smtClean="0"/>
              <a:t>relations</a:t>
            </a:r>
            <a:endParaRPr lang="fr-FR" dirty="0"/>
          </a:p>
        </p:txBody>
      </p:sp>
    </p:spTree>
    <p:extLst>
      <p:ext uri="{BB962C8B-B14F-4D97-AF65-F5344CB8AC3E}">
        <p14:creationId xmlns:p14="http://schemas.microsoft.com/office/powerpoint/2010/main" val="889680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468351"/>
            <a:ext cx="10515600" cy="5708612"/>
          </a:xfrm>
        </p:spPr>
        <p:txBody>
          <a:bodyPr/>
          <a:lstStyle/>
          <a:p>
            <a:endParaRPr lang="fr-FR" dirty="0" smtClean="0"/>
          </a:p>
          <a:p>
            <a:pPr algn="ctr"/>
            <a:endParaRPr lang="fr-FR" dirty="0"/>
          </a:p>
          <a:p>
            <a:pPr algn="ctr"/>
            <a:endParaRPr lang="fr-FR" dirty="0" smtClean="0"/>
          </a:p>
          <a:p>
            <a:pPr marL="0" indent="0" algn="ctr">
              <a:buNone/>
            </a:pPr>
            <a:endParaRPr lang="fr-FR" dirty="0"/>
          </a:p>
        </p:txBody>
      </p:sp>
      <p:pic>
        <p:nvPicPr>
          <p:cNvPr id="6" name="Image 5"/>
          <p:cNvPicPr>
            <a:picLocks noChangeAspect="1"/>
          </p:cNvPicPr>
          <p:nvPr/>
        </p:nvPicPr>
        <p:blipFill>
          <a:blip r:embed="rId2"/>
          <a:stretch>
            <a:fillRect/>
          </a:stretch>
        </p:blipFill>
        <p:spPr>
          <a:xfrm>
            <a:off x="4225946" y="1648657"/>
            <a:ext cx="3600000" cy="3600000"/>
          </a:xfrm>
          <a:prstGeom prst="rect">
            <a:avLst/>
          </a:prstGeom>
        </p:spPr>
      </p:pic>
    </p:spTree>
    <p:extLst>
      <p:ext uri="{BB962C8B-B14F-4D97-AF65-F5344CB8AC3E}">
        <p14:creationId xmlns:p14="http://schemas.microsoft.com/office/powerpoint/2010/main" val="1644352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93973"/>
          </a:xfr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fr-FR" sz="3200" b="1" dirty="0" smtClean="0">
                <a:effectLst>
                  <a:outerShdw blurRad="38100" dist="38100" dir="2700000" algn="tl">
                    <a:srgbClr val="000000">
                      <a:alpha val="43137"/>
                    </a:srgbClr>
                  </a:outerShdw>
                </a:effectLst>
              </a:rPr>
              <a:t>Introduction- La </a:t>
            </a:r>
            <a:r>
              <a:rPr lang="fr-FR" sz="3200" b="1" dirty="0">
                <a:effectLst>
                  <a:outerShdw blurRad="38100" dist="38100" dir="2700000" algn="tl">
                    <a:srgbClr val="000000">
                      <a:alpha val="43137"/>
                    </a:srgbClr>
                  </a:outerShdw>
                </a:effectLst>
              </a:rPr>
              <a:t>naissance d’une relation </a:t>
            </a:r>
            <a:r>
              <a:rPr lang="fr-FR" sz="3200" b="1" dirty="0" smtClean="0">
                <a:effectLst>
                  <a:outerShdw blurRad="38100" dist="38100" dir="2700000" algn="tl">
                    <a:srgbClr val="000000">
                      <a:alpha val="43137"/>
                    </a:srgbClr>
                  </a:outerShdw>
                </a:effectLst>
              </a:rPr>
              <a:t>privilégiée: du </a:t>
            </a:r>
            <a:r>
              <a:rPr lang="fr-FR" sz="3200" b="1" dirty="0">
                <a:effectLst>
                  <a:outerShdw blurRad="38100" dist="38100" dir="2700000" algn="tl">
                    <a:srgbClr val="000000">
                      <a:alpha val="43137"/>
                    </a:srgbClr>
                  </a:outerShdw>
                </a:effectLst>
              </a:rPr>
              <a:t>Traité de Rome aux accords de Yaoundé</a:t>
            </a:r>
          </a:p>
        </p:txBody>
      </p:sp>
      <p:sp>
        <p:nvSpPr>
          <p:cNvPr id="3" name="Espace réservé du contenu 2"/>
          <p:cNvSpPr>
            <a:spLocks noGrp="1"/>
          </p:cNvSpPr>
          <p:nvPr>
            <p:ph idx="1"/>
          </p:nvPr>
        </p:nvSpPr>
        <p:spPr>
          <a:xfrm>
            <a:off x="746975" y="1262131"/>
            <a:ext cx="10606825" cy="5486400"/>
          </a:xfrm>
        </p:spPr>
        <p:txBody>
          <a:bodyPr>
            <a:normAutofit fontScale="70000" lnSpcReduction="20000"/>
          </a:bodyPr>
          <a:lstStyle/>
          <a:p>
            <a:pPr marL="0" indent="0" algn="just">
              <a:spcBef>
                <a:spcPts val="600"/>
              </a:spcBef>
              <a:buNone/>
            </a:pPr>
            <a:endParaRPr lang="fr-FR" sz="1200" dirty="0" smtClean="0"/>
          </a:p>
          <a:p>
            <a:pPr algn="just">
              <a:spcBef>
                <a:spcPts val="600"/>
              </a:spcBef>
            </a:pPr>
            <a:r>
              <a:rPr lang="fr-FR" sz="3100" b="1" dirty="0" smtClean="0"/>
              <a:t>Partie IV du Traité de Rome</a:t>
            </a:r>
            <a:r>
              <a:rPr lang="fr-FR" sz="3100" dirty="0" smtClean="0"/>
              <a:t>, 25 mars 1957, </a:t>
            </a:r>
            <a:r>
              <a:rPr lang="fr-FR" sz="3100" b="1" dirty="0" smtClean="0"/>
              <a:t>Association</a:t>
            </a:r>
            <a:r>
              <a:rPr lang="fr-FR" sz="3100" dirty="0" smtClean="0"/>
              <a:t> des PTOM à </a:t>
            </a:r>
            <a:r>
              <a:rPr lang="fr-FR" sz="3100" dirty="0"/>
              <a:t>la </a:t>
            </a:r>
            <a:r>
              <a:rPr lang="fr-FR" sz="3100" dirty="0" smtClean="0"/>
              <a:t>CEE (des pays « entretenant des relations particulières avec certains Etats membres ») et qui aujourd'hui concerne 25 PTOM dépendant de 4 Etats membres (dont douze liés au RU).</a:t>
            </a:r>
          </a:p>
          <a:p>
            <a:pPr algn="just">
              <a:spcBef>
                <a:spcPts val="600"/>
              </a:spcBef>
            </a:pPr>
            <a:r>
              <a:rPr lang="fr-FR" sz="3100" dirty="0" smtClean="0"/>
              <a:t>En liaison avec l’accession à l’Indépendance de nombreux PTOM, </a:t>
            </a:r>
            <a:r>
              <a:rPr lang="fr-FR" sz="3100" dirty="0"/>
              <a:t>u</a:t>
            </a:r>
            <a:r>
              <a:rPr lang="fr-FR" sz="3100" dirty="0" smtClean="0"/>
              <a:t>ne </a:t>
            </a:r>
            <a:r>
              <a:rPr lang="fr-FR" sz="3100" b="1" dirty="0" smtClean="0"/>
              <a:t>association externe </a:t>
            </a:r>
            <a:r>
              <a:rPr lang="fr-FR" sz="3100" dirty="0" smtClean="0"/>
              <a:t>s’est substituée à l’association interne, sur la base d’accord passés entre la CEE et ses Etats membres, d’une part, et 18 (puis 19) PTOM d’Afrique francophone devenus indépendants, formant le groupe des Etats Africains et Malgaches Associés (EAMA), d’autre part: </a:t>
            </a:r>
            <a:r>
              <a:rPr lang="fr-FR" sz="3100" b="1" dirty="0" smtClean="0"/>
              <a:t>Conventions de Yaoundé</a:t>
            </a:r>
            <a:r>
              <a:rPr lang="fr-FR" sz="3100" dirty="0" smtClean="0"/>
              <a:t> du 20 juillet </a:t>
            </a:r>
            <a:r>
              <a:rPr lang="fr-FR" sz="3100" b="1" dirty="0" smtClean="0"/>
              <a:t>1963</a:t>
            </a:r>
            <a:r>
              <a:rPr lang="fr-FR" sz="3100" dirty="0" smtClean="0"/>
              <a:t> et du 29 juillet </a:t>
            </a:r>
            <a:r>
              <a:rPr lang="fr-FR" sz="3100" b="1" dirty="0" smtClean="0"/>
              <a:t>1969</a:t>
            </a:r>
            <a:r>
              <a:rPr lang="fr-FR" sz="3100" dirty="0" smtClean="0"/>
              <a:t>, conclues chacune pour 5 ans.</a:t>
            </a:r>
          </a:p>
          <a:p>
            <a:pPr algn="just">
              <a:spcBef>
                <a:spcPts val="600"/>
              </a:spcBef>
            </a:pPr>
            <a:r>
              <a:rPr lang="fr-FR" sz="3100" dirty="0" smtClean="0"/>
              <a:t>Pour faire fonctionner l’association interne comme l’association externe sont prévus des </a:t>
            </a:r>
            <a:r>
              <a:rPr lang="fr-FR" sz="3100" b="1" dirty="0" smtClean="0"/>
              <a:t>Fonds Européens de Développement (FED</a:t>
            </a:r>
            <a:r>
              <a:rPr lang="fr-FR" sz="3100" b="1" dirty="0"/>
              <a:t>)</a:t>
            </a:r>
            <a:r>
              <a:rPr lang="fr-FR" sz="3100" b="1" dirty="0" smtClean="0"/>
              <a:t> </a:t>
            </a:r>
            <a:r>
              <a:rPr lang="fr-FR" sz="3100" dirty="0" smtClean="0"/>
              <a:t>pour </a:t>
            </a:r>
            <a:r>
              <a:rPr lang="fr-FR" sz="3100" dirty="0"/>
              <a:t>une durée de cinq ans</a:t>
            </a:r>
            <a:r>
              <a:rPr lang="fr-FR" sz="3100" dirty="0" smtClean="0"/>
              <a:t>, financés </a:t>
            </a:r>
            <a:r>
              <a:rPr lang="fr-FR" sz="3100" dirty="0"/>
              <a:t>par des contributions des Etats </a:t>
            </a:r>
            <a:r>
              <a:rPr lang="fr-FR" sz="3100" dirty="0" smtClean="0"/>
              <a:t>membres. Onze </a:t>
            </a:r>
            <a:r>
              <a:rPr lang="fr-FR" sz="3100" dirty="0"/>
              <a:t>FED se sont succédés depuis l’origine, le premier couvrant la période </a:t>
            </a:r>
            <a:r>
              <a:rPr lang="fr-FR" sz="3100" b="1" dirty="0"/>
              <a:t>1959-1963</a:t>
            </a:r>
            <a:r>
              <a:rPr lang="fr-FR" sz="3100" dirty="0"/>
              <a:t> et le dernier la période </a:t>
            </a:r>
            <a:r>
              <a:rPr lang="fr-FR" sz="3100" b="1" dirty="0"/>
              <a:t>2014-2020</a:t>
            </a:r>
            <a:r>
              <a:rPr lang="fr-FR" sz="3100" dirty="0" smtClean="0"/>
              <a:t>.</a:t>
            </a:r>
          </a:p>
          <a:p>
            <a:pPr algn="just">
              <a:spcBef>
                <a:spcPts val="600"/>
              </a:spcBef>
            </a:pPr>
            <a:r>
              <a:rPr lang="fr-FR" sz="3100" dirty="0" smtClean="0"/>
              <a:t>L’association externe faisait des anciennes colonies des « partenaires », le partenariat étant symbolisé par </a:t>
            </a:r>
            <a:r>
              <a:rPr lang="fr-FR" sz="3100" dirty="0"/>
              <a:t>des </a:t>
            </a:r>
            <a:r>
              <a:rPr lang="fr-FR" sz="3100" b="1" dirty="0"/>
              <a:t>institutions paritaires </a:t>
            </a:r>
            <a:r>
              <a:rPr lang="fr-FR" sz="3100" dirty="0"/>
              <a:t>au niveau ministériel et </a:t>
            </a:r>
            <a:r>
              <a:rPr lang="fr-FR" sz="3100" dirty="0" smtClean="0"/>
              <a:t>parlementaire. </a:t>
            </a:r>
          </a:p>
          <a:p>
            <a:pPr algn="just">
              <a:spcBef>
                <a:spcPts val="600"/>
              </a:spcBef>
            </a:pPr>
            <a:r>
              <a:rPr lang="fr-FR" sz="3100" dirty="0" smtClean="0"/>
              <a:t>Il deviendra un </a:t>
            </a:r>
            <a:r>
              <a:rPr lang="fr-FR" sz="3100" b="1" dirty="0" smtClean="0"/>
              <a:t>partenariat avec les Pays d’Afrique des Caraïbes et du Pacifique </a:t>
            </a:r>
            <a:r>
              <a:rPr lang="fr-FR" sz="3100" dirty="0" smtClean="0"/>
              <a:t>(ACP) en 1975 avec le </a:t>
            </a:r>
            <a:r>
              <a:rPr lang="fr-FR" sz="3100" b="1" dirty="0" smtClean="0"/>
              <a:t>« système  Lomé » </a:t>
            </a:r>
            <a:r>
              <a:rPr lang="fr-FR" sz="3100" dirty="0" smtClean="0"/>
              <a:t>auquel succèdera en 2000 </a:t>
            </a:r>
            <a:r>
              <a:rPr lang="fr-FR" sz="3100" b="1" dirty="0" smtClean="0"/>
              <a:t>l’Accord de partenariat de Cotonou </a:t>
            </a:r>
            <a:r>
              <a:rPr lang="fr-FR" sz="3100" dirty="0" smtClean="0"/>
              <a:t>qui est en vigueur jusqu’en 2020</a:t>
            </a:r>
            <a:r>
              <a:rPr lang="fr-FR" sz="3100" b="1" dirty="0" smtClean="0"/>
              <a:t>. </a:t>
            </a:r>
            <a:r>
              <a:rPr lang="fr-FR" sz="3100" dirty="0" smtClean="0"/>
              <a:t>Après avoir rappelé les éléments caractéristiques de l’évolution de ce partenariat nous nous interrogerons sur les </a:t>
            </a:r>
            <a:r>
              <a:rPr lang="fr-FR" sz="3100" b="1" dirty="0" smtClean="0"/>
              <a:t>perspectives d’avenir </a:t>
            </a:r>
            <a:r>
              <a:rPr lang="fr-FR" sz="3100" dirty="0" smtClean="0"/>
              <a:t>à l’issue des négociations qui viennent de commencer entre l’UE et les ACP.</a:t>
            </a:r>
            <a:endParaRPr lang="fr-FR" dirty="0" smtClean="0"/>
          </a:p>
        </p:txBody>
      </p:sp>
    </p:spTree>
    <p:extLst>
      <p:ext uri="{BB962C8B-B14F-4D97-AF65-F5344CB8AC3E}">
        <p14:creationId xmlns:p14="http://schemas.microsoft.com/office/powerpoint/2010/main" val="1619240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602167"/>
            <a:ext cx="10515600" cy="659964"/>
          </a:xfr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fr-FR" sz="3600" b="1" dirty="0" smtClean="0"/>
              <a:t/>
            </a:r>
            <a:br>
              <a:rPr lang="fr-FR" sz="3600" b="1" dirty="0" smtClean="0"/>
            </a:br>
            <a:r>
              <a:rPr lang="fr-FR" sz="3600" b="1" dirty="0" smtClean="0">
                <a:effectLst>
                  <a:outerShdw blurRad="38100" dist="38100" dir="2700000" algn="tl">
                    <a:srgbClr val="000000">
                      <a:alpha val="43137"/>
                    </a:srgbClr>
                  </a:outerShdw>
                </a:effectLst>
              </a:rPr>
              <a:t>I - Lomé</a:t>
            </a:r>
            <a:r>
              <a:rPr lang="fr-FR" sz="3600" b="1" dirty="0">
                <a:effectLst>
                  <a:outerShdw blurRad="38100" dist="38100" dir="2700000" algn="tl">
                    <a:srgbClr val="000000">
                      <a:alpha val="43137"/>
                    </a:srgbClr>
                  </a:outerShdw>
                </a:effectLst>
              </a:rPr>
              <a:t>, un système « exemplaire » à l’efficacité </a:t>
            </a:r>
            <a:r>
              <a:rPr lang="fr-FR" sz="3600" b="1" dirty="0" smtClean="0">
                <a:effectLst>
                  <a:outerShdw blurRad="38100" dist="38100" dir="2700000" algn="tl">
                    <a:srgbClr val="000000">
                      <a:alpha val="43137"/>
                    </a:srgbClr>
                  </a:outerShdw>
                </a:effectLst>
              </a:rPr>
              <a:t>limitée</a:t>
            </a:r>
            <a:r>
              <a:rPr lang="fr-FR" dirty="0"/>
              <a:t/>
            </a:r>
            <a:br>
              <a:rPr lang="fr-FR" dirty="0"/>
            </a:br>
            <a:endParaRPr lang="fr-FR" dirty="0"/>
          </a:p>
        </p:txBody>
      </p:sp>
      <p:sp>
        <p:nvSpPr>
          <p:cNvPr id="3" name="Espace réservé du contenu 2"/>
          <p:cNvSpPr>
            <a:spLocks noGrp="1"/>
          </p:cNvSpPr>
          <p:nvPr>
            <p:ph idx="1"/>
          </p:nvPr>
        </p:nvSpPr>
        <p:spPr>
          <a:xfrm>
            <a:off x="838200" y="1493950"/>
            <a:ext cx="10515600" cy="5085270"/>
          </a:xfrm>
        </p:spPr>
        <p:txBody>
          <a:bodyPr>
            <a:normAutofit fontScale="92500" lnSpcReduction="20000"/>
          </a:bodyPr>
          <a:lstStyle/>
          <a:p>
            <a:pPr algn="just"/>
            <a:r>
              <a:rPr lang="fr-FR" dirty="0"/>
              <a:t>L’élargissement de la Communauté au Danemark, à l’Irlande et au Royaume-Uni en 1973, combiné avec l’évolution du contexte international (choc pétrolier, revendication d’un nouvel ordre économique international</a:t>
            </a:r>
            <a:r>
              <a:rPr lang="fr-FR" dirty="0" smtClean="0"/>
              <a:t>), </a:t>
            </a:r>
            <a:r>
              <a:rPr lang="fr-FR" dirty="0"/>
              <a:t>débouchera sur la mise en place du </a:t>
            </a:r>
            <a:r>
              <a:rPr lang="fr-FR" b="1" dirty="0"/>
              <a:t>« système de Lomé » </a:t>
            </a:r>
            <a:r>
              <a:rPr lang="fr-FR" dirty="0"/>
              <a:t>avec une série de </a:t>
            </a:r>
            <a:r>
              <a:rPr lang="fr-FR" b="1" dirty="0"/>
              <a:t>quatre conventions </a:t>
            </a:r>
            <a:r>
              <a:rPr lang="fr-FR" dirty="0"/>
              <a:t>négociées avec </a:t>
            </a:r>
            <a:r>
              <a:rPr lang="fr-FR" dirty="0" smtClean="0"/>
              <a:t>des Etats </a:t>
            </a:r>
            <a:r>
              <a:rPr lang="fr-FR" dirty="0"/>
              <a:t>d’Afrique, des Caraïbes et du Pacifique (</a:t>
            </a:r>
            <a:r>
              <a:rPr lang="fr-FR" b="1" dirty="0" smtClean="0"/>
              <a:t>ACP</a:t>
            </a:r>
            <a:r>
              <a:rPr lang="fr-FR" dirty="0" smtClean="0"/>
              <a:t>). </a:t>
            </a:r>
            <a:r>
              <a:rPr lang="fr-FR" dirty="0"/>
              <a:t>C</a:t>
            </a:r>
            <a:r>
              <a:rPr lang="fr-FR" dirty="0" smtClean="0"/>
              <a:t>omptant au départ </a:t>
            </a:r>
            <a:r>
              <a:rPr lang="fr-FR" dirty="0"/>
              <a:t>46 </a:t>
            </a:r>
            <a:r>
              <a:rPr lang="fr-FR" dirty="0" smtClean="0"/>
              <a:t>pays le </a:t>
            </a:r>
            <a:r>
              <a:rPr lang="fr-FR" dirty="0"/>
              <a:t>Groupe des Etats </a:t>
            </a:r>
            <a:r>
              <a:rPr lang="fr-FR" dirty="0" smtClean="0"/>
              <a:t>ACP rassemble aujourd’hui </a:t>
            </a:r>
            <a:r>
              <a:rPr lang="fr-FR" b="1" dirty="0" smtClean="0"/>
              <a:t>79</a:t>
            </a:r>
            <a:r>
              <a:rPr lang="fr-FR" dirty="0" smtClean="0"/>
              <a:t> </a:t>
            </a:r>
            <a:r>
              <a:rPr lang="fr-FR" b="1" dirty="0"/>
              <a:t>Etats</a:t>
            </a:r>
            <a:r>
              <a:rPr lang="fr-FR" dirty="0"/>
              <a:t> dont 48 pays d’Afrique sub-saharienne, 16 de la Caraïbe et 15 du Pacifique</a:t>
            </a:r>
            <a:r>
              <a:rPr lang="fr-FR" dirty="0" smtClean="0"/>
              <a:t>.</a:t>
            </a:r>
          </a:p>
          <a:p>
            <a:pPr algn="just"/>
            <a:r>
              <a:rPr lang="fr-FR" dirty="0"/>
              <a:t>C</a:t>
            </a:r>
            <a:r>
              <a:rPr lang="fr-FR" dirty="0" smtClean="0"/>
              <a:t>e système </a:t>
            </a:r>
            <a:r>
              <a:rPr lang="fr-FR" dirty="0"/>
              <a:t>présenté comme </a:t>
            </a:r>
            <a:r>
              <a:rPr lang="fr-FR" b="1" dirty="0"/>
              <a:t>« exemplaire » </a:t>
            </a:r>
            <a:r>
              <a:rPr lang="fr-FR" dirty="0"/>
              <a:t>en matière de coopération au développement reposait sur trois caractéristiques : c’était un système de </a:t>
            </a:r>
            <a:r>
              <a:rPr lang="fr-FR" b="1" dirty="0"/>
              <a:t>soutien</a:t>
            </a:r>
            <a:r>
              <a:rPr lang="fr-FR" dirty="0"/>
              <a:t> </a:t>
            </a:r>
            <a:r>
              <a:rPr lang="fr-FR" b="1" dirty="0"/>
              <a:t>dans un cadre de relations privilégiées </a:t>
            </a:r>
            <a:r>
              <a:rPr lang="fr-FR" dirty="0"/>
              <a:t>; un système de </a:t>
            </a:r>
            <a:r>
              <a:rPr lang="fr-FR" b="1" dirty="0"/>
              <a:t>dialogue</a:t>
            </a:r>
            <a:r>
              <a:rPr lang="fr-FR" dirty="0"/>
              <a:t> </a:t>
            </a:r>
            <a:r>
              <a:rPr lang="fr-FR" b="1" dirty="0"/>
              <a:t>respectueux des souverainetés </a:t>
            </a:r>
            <a:r>
              <a:rPr lang="fr-FR" dirty="0"/>
              <a:t>; un système </a:t>
            </a:r>
            <a:r>
              <a:rPr lang="fr-FR" b="1" dirty="0"/>
              <a:t>dynamique</a:t>
            </a:r>
            <a:r>
              <a:rPr lang="fr-FR" dirty="0"/>
              <a:t> </a:t>
            </a:r>
            <a:r>
              <a:rPr lang="fr-FR" b="1" dirty="0"/>
              <a:t>d’ajustement aux besoins nouveaux des Etats </a:t>
            </a:r>
            <a:r>
              <a:rPr lang="fr-FR" b="1" dirty="0" smtClean="0"/>
              <a:t>ACP</a:t>
            </a:r>
            <a:r>
              <a:rPr lang="fr-FR" dirty="0" smtClean="0"/>
              <a:t>. </a:t>
            </a:r>
          </a:p>
          <a:p>
            <a:pPr algn="just"/>
            <a:r>
              <a:rPr lang="fr-FR" dirty="0" smtClean="0"/>
              <a:t>Cependant, sur la longue période, et malgré ce système, les </a:t>
            </a:r>
            <a:r>
              <a:rPr lang="fr-FR" dirty="0"/>
              <a:t>pays ACP </a:t>
            </a:r>
            <a:r>
              <a:rPr lang="fr-FR" dirty="0" smtClean="0"/>
              <a:t>ont </a:t>
            </a:r>
            <a:r>
              <a:rPr lang="fr-FR" dirty="0"/>
              <a:t>connu des </a:t>
            </a:r>
            <a:r>
              <a:rPr lang="fr-FR" b="1" dirty="0"/>
              <a:t>performances médiocres</a:t>
            </a:r>
            <a:r>
              <a:rPr lang="fr-FR" dirty="0"/>
              <a:t>, globalement inférieures à celles des autres pays en </a:t>
            </a:r>
            <a:r>
              <a:rPr lang="fr-FR" dirty="0" smtClean="0"/>
              <a:t>développement, </a:t>
            </a:r>
            <a:r>
              <a:rPr lang="fr-FR" dirty="0"/>
              <a:t>spécialement </a:t>
            </a:r>
            <a:r>
              <a:rPr lang="fr-FR" dirty="0" smtClean="0"/>
              <a:t>en Afrique </a:t>
            </a:r>
            <a:r>
              <a:rPr lang="fr-FR" dirty="0"/>
              <a:t>sub-saharienne </a:t>
            </a:r>
            <a:r>
              <a:rPr lang="fr-FR" dirty="0" smtClean="0"/>
              <a:t>.</a:t>
            </a:r>
            <a:endParaRPr lang="fr-FR" dirty="0"/>
          </a:p>
          <a:p>
            <a:endParaRPr lang="fr-FR" dirty="0"/>
          </a:p>
        </p:txBody>
      </p:sp>
    </p:spTree>
    <p:extLst>
      <p:ext uri="{BB962C8B-B14F-4D97-AF65-F5344CB8AC3E}">
        <p14:creationId xmlns:p14="http://schemas.microsoft.com/office/powerpoint/2010/main" val="3711701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2442" y="365126"/>
            <a:ext cx="10515600" cy="626547"/>
          </a:xfr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fr-FR" sz="2800" b="1" dirty="0" smtClean="0"/>
              <a:t>Un système exemplaire</a:t>
            </a:r>
            <a:endParaRPr lang="fr-FR" sz="2800" b="1" dirty="0"/>
          </a:p>
        </p:txBody>
      </p:sp>
      <p:sp>
        <p:nvSpPr>
          <p:cNvPr id="3" name="Espace réservé du contenu 2"/>
          <p:cNvSpPr>
            <a:spLocks noGrp="1"/>
          </p:cNvSpPr>
          <p:nvPr>
            <p:ph idx="1"/>
          </p:nvPr>
        </p:nvSpPr>
        <p:spPr>
          <a:xfrm>
            <a:off x="838200" y="1293542"/>
            <a:ext cx="10515600" cy="5397190"/>
          </a:xfrm>
        </p:spPr>
        <p:txBody>
          <a:bodyPr>
            <a:normAutofit fontScale="92500" lnSpcReduction="20000"/>
          </a:bodyPr>
          <a:lstStyle/>
          <a:p>
            <a:pPr algn="just"/>
            <a:r>
              <a:rPr lang="fr-FR" dirty="0" smtClean="0"/>
              <a:t>Dans le </a:t>
            </a:r>
            <a:r>
              <a:rPr lang="fr-FR" b="1" dirty="0" smtClean="0"/>
              <a:t>domaine commercial</a:t>
            </a:r>
            <a:r>
              <a:rPr lang="fr-FR" dirty="0" smtClean="0"/>
              <a:t>: relations préférentielles non réciproques, </a:t>
            </a:r>
            <a:r>
              <a:rPr lang="fr-FR" dirty="0" err="1"/>
              <a:t>S</a:t>
            </a:r>
            <a:r>
              <a:rPr lang="fr-FR" dirty="0" err="1" smtClean="0"/>
              <a:t>tabex</a:t>
            </a:r>
            <a:r>
              <a:rPr lang="fr-FR" dirty="0" smtClean="0"/>
              <a:t>, </a:t>
            </a:r>
            <a:r>
              <a:rPr lang="fr-FR" dirty="0" err="1" smtClean="0"/>
              <a:t>Sysmin</a:t>
            </a:r>
            <a:r>
              <a:rPr lang="fr-FR" dirty="0" smtClean="0"/>
              <a:t>, protocoles et arrangements spéciaux</a:t>
            </a:r>
          </a:p>
          <a:p>
            <a:pPr algn="just"/>
            <a:r>
              <a:rPr lang="fr-FR" dirty="0" smtClean="0"/>
              <a:t>Dans le </a:t>
            </a:r>
            <a:r>
              <a:rPr lang="fr-FR" b="1" dirty="0" smtClean="0"/>
              <a:t>domaine de l’aide financière et technique </a:t>
            </a:r>
            <a:r>
              <a:rPr lang="fr-FR" dirty="0" smtClean="0"/>
              <a:t>: la qualité et la quantité de l’aide en progression constante et d’un degré de libéralité élevé. Au total, de Lomé I à Lomé IV, sur 25 ans, c’est plus de 42 milliards d'ECU d’aide financière, composée essentiellement de subventions dans le cadre du FED, qui a été accordée aux ACP</a:t>
            </a:r>
          </a:p>
          <a:p>
            <a:pPr algn="just"/>
            <a:r>
              <a:rPr lang="fr-FR" dirty="0" smtClean="0"/>
              <a:t>En principe les relations sont respectueuses des souverainetés des ACP en reposant sur un </a:t>
            </a:r>
            <a:r>
              <a:rPr lang="fr-FR" b="1" dirty="0" smtClean="0"/>
              <a:t>dialogue</a:t>
            </a:r>
            <a:r>
              <a:rPr lang="fr-FR" dirty="0" smtClean="0"/>
              <a:t> entre les deux groupes, en particulier dans le cadre d’institutions paritaires. </a:t>
            </a:r>
          </a:p>
          <a:p>
            <a:pPr algn="just"/>
            <a:r>
              <a:rPr lang="fr-FR" dirty="0" smtClean="0"/>
              <a:t>Caractère </a:t>
            </a:r>
            <a:r>
              <a:rPr lang="fr-FR" b="1" dirty="0" smtClean="0"/>
              <a:t>dynamique et évolutif </a:t>
            </a:r>
            <a:r>
              <a:rPr lang="fr-FR" dirty="0" smtClean="0"/>
              <a:t>du système. Par exemple: </a:t>
            </a:r>
            <a:r>
              <a:rPr lang="fr-FR" dirty="0"/>
              <a:t>après que Lomé II se soit intéressé à la pénurie du bois de feu, Lomé III a pris en compte pour la première fois, au niveau d’actions thématiques, les questions d’environnement et de protection des ressources naturelles. Ce qui sera amplifiée avec Lomé IV qui intégrera la nouvelle vision du « développement durable » et qui prévoira des engagements pour faire face aux menaces et défis majeurs pour l’environnement (déchets toxiques)</a:t>
            </a:r>
          </a:p>
        </p:txBody>
      </p:sp>
    </p:spTree>
    <p:extLst>
      <p:ext uri="{BB962C8B-B14F-4D97-AF65-F5344CB8AC3E}">
        <p14:creationId xmlns:p14="http://schemas.microsoft.com/office/powerpoint/2010/main" val="4010937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78421"/>
            <a:ext cx="10515600" cy="669072"/>
          </a:xfr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fr-FR" sz="2800" b="1" dirty="0"/>
              <a:t>Une efficacité limitée</a:t>
            </a:r>
            <a:endParaRPr lang="fr-FR" sz="2800" dirty="0"/>
          </a:p>
        </p:txBody>
      </p:sp>
      <p:sp>
        <p:nvSpPr>
          <p:cNvPr id="3" name="Espace réservé du contenu 2"/>
          <p:cNvSpPr>
            <a:spLocks noGrp="1"/>
          </p:cNvSpPr>
          <p:nvPr>
            <p:ph idx="1"/>
          </p:nvPr>
        </p:nvSpPr>
        <p:spPr>
          <a:xfrm>
            <a:off x="669073" y="1092820"/>
            <a:ext cx="10684727" cy="5765180"/>
          </a:xfrm>
        </p:spPr>
        <p:txBody>
          <a:bodyPr>
            <a:normAutofit fontScale="85000" lnSpcReduction="20000"/>
          </a:bodyPr>
          <a:lstStyle/>
          <a:p>
            <a:pPr algn="just"/>
            <a:r>
              <a:rPr lang="fr-FR" dirty="0" smtClean="0"/>
              <a:t>Mise en évidence par le </a:t>
            </a:r>
            <a:r>
              <a:rPr lang="fr-FR" b="1" dirty="0" smtClean="0"/>
              <a:t>livre vert</a:t>
            </a:r>
            <a:r>
              <a:rPr lang="fr-FR" dirty="0" smtClean="0"/>
              <a:t> publié par la Commission en 1996 dans la perspective des négociations pour un nouvel accord (qui sera l’accord de Cotonou) : globalement les pays ACP</a:t>
            </a:r>
            <a:r>
              <a:rPr lang="fr-FR" dirty="0"/>
              <a:t>, particulièrement en Afrique </a:t>
            </a:r>
            <a:r>
              <a:rPr lang="fr-FR" dirty="0" smtClean="0"/>
              <a:t>Sub-saharienne, malgré Lomé, n’ont pas réussi a obtenir des résultats comparables aux autres pays en développement</a:t>
            </a:r>
            <a:r>
              <a:rPr lang="fr-FR" dirty="0"/>
              <a:t>.</a:t>
            </a:r>
            <a:r>
              <a:rPr lang="fr-FR" dirty="0" smtClean="0"/>
              <a:t> </a:t>
            </a:r>
            <a:r>
              <a:rPr lang="fr-FR" b="1" dirty="0" smtClean="0"/>
              <a:t>Marginalisation des ACP</a:t>
            </a:r>
            <a:r>
              <a:rPr lang="fr-FR" dirty="0" smtClean="0"/>
              <a:t>, au niveau de l’aide, comme du commerce, marqué par une </a:t>
            </a:r>
            <a:r>
              <a:rPr lang="fr-FR" b="1" dirty="0" smtClean="0"/>
              <a:t>érosion des préférences </a:t>
            </a:r>
            <a:r>
              <a:rPr lang="fr-FR" dirty="0" smtClean="0"/>
              <a:t>dans un cadre global d’élimination  des obstacles au commerce et de développement du libre échange.</a:t>
            </a:r>
          </a:p>
          <a:p>
            <a:pPr algn="just"/>
            <a:r>
              <a:rPr lang="fr-FR" dirty="0"/>
              <a:t>Dans le domaine du commerce et des investissements, les résultats obtenus par les pays ACP depuis la signature de la Convention de Lomé sont inférieurs à ceux des autres pays en développement : les </a:t>
            </a:r>
            <a:r>
              <a:rPr lang="fr-FR" b="1" dirty="0"/>
              <a:t>exportations restent basées sur l'exploitation primaire des ressources naturelles</a:t>
            </a:r>
            <a:r>
              <a:rPr lang="fr-FR" dirty="0"/>
              <a:t>, l'Afrique sub-saharienne ne cessant de perdre des parts de marché tout au long des Conventions de Lomé et ne bénéficiant pas du </a:t>
            </a:r>
            <a:r>
              <a:rPr lang="fr-FR" dirty="0" smtClean="0"/>
              <a:t>développement </a:t>
            </a:r>
            <a:r>
              <a:rPr lang="fr-FR" dirty="0"/>
              <a:t>des investissements. </a:t>
            </a:r>
            <a:endParaRPr lang="fr-FR" dirty="0" smtClean="0"/>
          </a:p>
          <a:p>
            <a:pPr algn="just"/>
            <a:r>
              <a:rPr lang="fr-FR" dirty="0" smtClean="0"/>
              <a:t>En même temps que les </a:t>
            </a:r>
            <a:r>
              <a:rPr lang="fr-FR" b="1" dirty="0" smtClean="0"/>
              <a:t>opinions publiques </a:t>
            </a:r>
            <a:r>
              <a:rPr lang="fr-FR" dirty="0" smtClean="0"/>
              <a:t>commencent à douter de l’opportunité du maintien de l’aide aux ACP (corruption, mauvaise gouvernance), </a:t>
            </a:r>
            <a:r>
              <a:rPr lang="fr-FR" b="1" dirty="0" smtClean="0"/>
              <a:t>les droits de l’homme deviennent un « élément essentiel » </a:t>
            </a:r>
            <a:r>
              <a:rPr lang="fr-FR" dirty="0" smtClean="0"/>
              <a:t>de la coopération, une condition de l’attribution de l’aide dans le cadre d’un mécanisme de contrôle et éventuellement de sanction. La </a:t>
            </a:r>
            <a:r>
              <a:rPr lang="fr-FR" b="1" dirty="0" smtClean="0"/>
              <a:t>conditionnalité</a:t>
            </a:r>
            <a:r>
              <a:rPr lang="fr-FR" dirty="0" smtClean="0"/>
              <a:t> vient ainsi accompagner la diminution de la part des ACP dans l’aide « Communautaire » (Communauté et Etats membres).</a:t>
            </a:r>
            <a:endParaRPr lang="fr-FR" dirty="0"/>
          </a:p>
        </p:txBody>
      </p:sp>
    </p:spTree>
    <p:extLst>
      <p:ext uri="{BB962C8B-B14F-4D97-AF65-F5344CB8AC3E}">
        <p14:creationId xmlns:p14="http://schemas.microsoft.com/office/powerpoint/2010/main" val="3154581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09094"/>
            <a:ext cx="10515600" cy="772732"/>
          </a:xfr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fr-FR" sz="3600" b="1" dirty="0" smtClean="0"/>
              <a:t/>
            </a:r>
            <a:br>
              <a:rPr lang="fr-FR" sz="3600" b="1" dirty="0" smtClean="0"/>
            </a:br>
            <a:r>
              <a:rPr lang="fr-FR" sz="3600" b="1" dirty="0" smtClean="0">
                <a:effectLst>
                  <a:outerShdw blurRad="38100" dist="38100" dir="2700000" algn="tl">
                    <a:srgbClr val="000000">
                      <a:alpha val="43137"/>
                    </a:srgbClr>
                  </a:outerShdw>
                </a:effectLst>
              </a:rPr>
              <a:t>II - Cotonou</a:t>
            </a:r>
            <a:r>
              <a:rPr lang="fr-FR" sz="3600" b="1" dirty="0">
                <a:effectLst>
                  <a:outerShdw blurRad="38100" dist="38100" dir="2700000" algn="tl">
                    <a:srgbClr val="000000">
                      <a:alpha val="43137"/>
                    </a:srgbClr>
                  </a:outerShdw>
                </a:effectLst>
              </a:rPr>
              <a:t>, un partenariat entre continuité et changement</a:t>
            </a:r>
            <a:r>
              <a:rPr lang="fr-FR" dirty="0"/>
              <a:t/>
            </a:r>
            <a:br>
              <a:rPr lang="fr-FR" dirty="0"/>
            </a:br>
            <a:endParaRPr lang="fr-FR" dirty="0"/>
          </a:p>
        </p:txBody>
      </p:sp>
      <p:sp>
        <p:nvSpPr>
          <p:cNvPr id="3" name="Espace réservé du contenu 2"/>
          <p:cNvSpPr>
            <a:spLocks noGrp="1"/>
          </p:cNvSpPr>
          <p:nvPr>
            <p:ph idx="1"/>
          </p:nvPr>
        </p:nvSpPr>
        <p:spPr>
          <a:xfrm>
            <a:off x="838200" y="1236372"/>
            <a:ext cx="10515600" cy="5473521"/>
          </a:xfrm>
        </p:spPr>
        <p:txBody>
          <a:bodyPr>
            <a:normAutofit fontScale="85000" lnSpcReduction="20000"/>
          </a:bodyPr>
          <a:lstStyle/>
          <a:p>
            <a:pPr algn="just"/>
            <a:r>
              <a:rPr lang="fr-FR" dirty="0"/>
              <a:t>L’accord de Cotonou ou </a:t>
            </a:r>
            <a:r>
              <a:rPr lang="fr-FR" b="1" dirty="0"/>
              <a:t>« Accord de partenariat ACP/UE </a:t>
            </a:r>
            <a:r>
              <a:rPr lang="fr-FR" b="1" dirty="0" smtClean="0"/>
              <a:t>» (APC) </a:t>
            </a:r>
            <a:r>
              <a:rPr lang="fr-FR" dirty="0"/>
              <a:t>a été signé le 23 juin 2000 pour une durée de 20 ans entre l’Union européenne et ses quinze Etats membres d’une part et 71 Etats ACP d’autre part. Il est entré en vigueur en avril 2003 et a fait l’objet de deux révisions, l’une le 25 juin 2005 (entrée en vigueur en juillet 2008) et l’autre le 22 juin 2010 (entrée en vigueur en juin 2013</a:t>
            </a:r>
            <a:r>
              <a:rPr lang="fr-FR" dirty="0" smtClean="0"/>
              <a:t>). Il </a:t>
            </a:r>
            <a:r>
              <a:rPr lang="fr-FR" b="1" dirty="0" smtClean="0"/>
              <a:t>régit actuellement </a:t>
            </a:r>
            <a:r>
              <a:rPr lang="fr-FR" b="1" dirty="0"/>
              <a:t>les relations entre l’UE et 79 Etats </a:t>
            </a:r>
            <a:r>
              <a:rPr lang="fr-FR" b="1" dirty="0" smtClean="0"/>
              <a:t>ACP </a:t>
            </a:r>
          </a:p>
          <a:p>
            <a:pPr algn="just"/>
            <a:r>
              <a:rPr lang="fr-FR" dirty="0" smtClean="0"/>
              <a:t>Cet </a:t>
            </a:r>
            <a:r>
              <a:rPr lang="fr-FR" dirty="0"/>
              <a:t>accord renouvelle ou approfondit le système de ces relations : la </a:t>
            </a:r>
            <a:r>
              <a:rPr lang="fr-FR" b="1" dirty="0"/>
              <a:t>dimension politique </a:t>
            </a:r>
            <a:r>
              <a:rPr lang="fr-FR" dirty="0"/>
              <a:t>du partenariat mise en place par Lomé IV se trouve </a:t>
            </a:r>
            <a:r>
              <a:rPr lang="fr-FR" b="1" dirty="0"/>
              <a:t>renforcée</a:t>
            </a:r>
            <a:r>
              <a:rPr lang="fr-FR" dirty="0"/>
              <a:t>, </a:t>
            </a:r>
            <a:r>
              <a:rPr lang="fr-FR" b="1" dirty="0"/>
              <a:t>la lutte contre la pauvreté est placée au cœur de la coopération pour le développement </a:t>
            </a:r>
            <a:r>
              <a:rPr lang="fr-FR" dirty="0"/>
              <a:t>qui continue d’être alimentée par le Fonds européen de développement (FED) et, enfin, dans le troisième domaine de coopération, le domaine économique et commercial, la </a:t>
            </a:r>
            <a:r>
              <a:rPr lang="fr-FR" b="1" dirty="0"/>
              <a:t>coopération</a:t>
            </a:r>
            <a:r>
              <a:rPr lang="fr-FR" dirty="0"/>
              <a:t> se trouve </a:t>
            </a:r>
            <a:r>
              <a:rPr lang="fr-FR" b="1" dirty="0"/>
              <a:t>transformée</a:t>
            </a:r>
            <a:r>
              <a:rPr lang="fr-FR" dirty="0"/>
              <a:t>. Celle-ci </a:t>
            </a:r>
            <a:r>
              <a:rPr lang="fr-FR" dirty="0" smtClean="0"/>
              <a:t>reposant </a:t>
            </a:r>
            <a:r>
              <a:rPr lang="fr-FR" dirty="0"/>
              <a:t>désormais sur des </a:t>
            </a:r>
            <a:r>
              <a:rPr lang="fr-FR" b="1" dirty="0"/>
              <a:t>accords commerciaux (Les accords de partenariat économique, APE)</a:t>
            </a:r>
            <a:r>
              <a:rPr lang="fr-FR" dirty="0"/>
              <a:t> mettant notamment en place une libéralisation commerciale réciproque conforme aux exigences de l’OMC, cependant que les préférences </a:t>
            </a:r>
            <a:r>
              <a:rPr lang="fr-FR" dirty="0" smtClean="0"/>
              <a:t>commerciales non réciproques </a:t>
            </a:r>
            <a:r>
              <a:rPr lang="fr-FR" dirty="0"/>
              <a:t>héritées du système de Lomé sont progressivement </a:t>
            </a:r>
            <a:r>
              <a:rPr lang="fr-FR" dirty="0" smtClean="0"/>
              <a:t>éliminées, </a:t>
            </a:r>
            <a:r>
              <a:rPr lang="fr-FR" dirty="0"/>
              <a:t>comme les obstacles au commerce entre l’UE et les ACP. </a:t>
            </a:r>
            <a:endParaRPr lang="fr-FR" dirty="0" smtClean="0"/>
          </a:p>
          <a:p>
            <a:pPr algn="just"/>
            <a:r>
              <a:rPr lang="fr-FR" dirty="0" smtClean="0"/>
              <a:t>Ainsi </a:t>
            </a:r>
            <a:r>
              <a:rPr lang="fr-FR" dirty="0"/>
              <a:t>devraient être réalisés les objectifs de la Convention qui prévoient notamment « la </a:t>
            </a:r>
            <a:r>
              <a:rPr lang="fr-FR" b="1" dirty="0"/>
              <a:t>réduction de la pauvreté, la promotion du développement durable et l’intégration progressive des pays ACP dans l’économie mondiale</a:t>
            </a:r>
            <a:r>
              <a:rPr lang="fr-FR" dirty="0"/>
              <a:t> </a:t>
            </a:r>
            <a:r>
              <a:rPr lang="fr-FR" dirty="0" smtClean="0"/>
              <a:t>».</a:t>
            </a:r>
            <a:endParaRPr lang="fr-FR" dirty="0"/>
          </a:p>
        </p:txBody>
      </p:sp>
    </p:spTree>
    <p:extLst>
      <p:ext uri="{BB962C8B-B14F-4D97-AF65-F5344CB8AC3E}">
        <p14:creationId xmlns:p14="http://schemas.microsoft.com/office/powerpoint/2010/main" val="3784893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5459" y="154546"/>
            <a:ext cx="10658341" cy="579550"/>
          </a:xfr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fr-FR" sz="2800" b="1" dirty="0"/>
              <a:t>Une politisation accrue de la relation entre l’Union européenne et les ACP</a:t>
            </a:r>
            <a:endParaRPr lang="fr-FR" sz="2800" dirty="0"/>
          </a:p>
        </p:txBody>
      </p:sp>
      <p:sp>
        <p:nvSpPr>
          <p:cNvPr id="3" name="Espace réservé du contenu 2"/>
          <p:cNvSpPr>
            <a:spLocks noGrp="1"/>
          </p:cNvSpPr>
          <p:nvPr>
            <p:ph idx="1"/>
          </p:nvPr>
        </p:nvSpPr>
        <p:spPr>
          <a:xfrm>
            <a:off x="592429" y="824248"/>
            <a:ext cx="10761372" cy="5937159"/>
          </a:xfrm>
        </p:spPr>
        <p:txBody>
          <a:bodyPr>
            <a:noAutofit/>
          </a:bodyPr>
          <a:lstStyle/>
          <a:p>
            <a:pPr algn="just">
              <a:spcBef>
                <a:spcPts val="300"/>
              </a:spcBef>
            </a:pPr>
            <a:r>
              <a:rPr lang="fr-FR" sz="2000" b="1" dirty="0" smtClean="0"/>
              <a:t>Le dialogue politique </a:t>
            </a:r>
            <a:r>
              <a:rPr lang="fr-FR" sz="2000" dirty="0" smtClean="0"/>
              <a:t>auquel les organisations régionales, les représentants de la société civile et le cas échéant, les parlements nationaux ACP, peuvent être associés, </a:t>
            </a:r>
            <a:r>
              <a:rPr lang="fr-FR" sz="2000" b="1" dirty="0" smtClean="0"/>
              <a:t>devient global et systématique</a:t>
            </a:r>
            <a:r>
              <a:rPr lang="fr-FR" sz="2000" dirty="0" smtClean="0"/>
              <a:t>, couvrant tous les domaines de la coopération</a:t>
            </a:r>
          </a:p>
          <a:p>
            <a:pPr algn="just">
              <a:spcBef>
                <a:spcPts val="300"/>
              </a:spcBef>
            </a:pPr>
            <a:r>
              <a:rPr lang="fr-FR" sz="2000" dirty="0" smtClean="0"/>
              <a:t>On retrouve parmi les « </a:t>
            </a:r>
            <a:r>
              <a:rPr lang="fr-FR" sz="2000" b="1" dirty="0" smtClean="0"/>
              <a:t>éléments essentiels »</a:t>
            </a:r>
            <a:r>
              <a:rPr lang="fr-FR" sz="2000" dirty="0" smtClean="0"/>
              <a:t> de l’accord le respect des droits de l’homme, des principes démocratiques et de l’Etat de droit, cependant que la gestion transparente et responsable des affaires publiques (bonne gouvernance) constitue un « </a:t>
            </a:r>
            <a:r>
              <a:rPr lang="fr-FR" sz="2000" b="1" dirty="0" smtClean="0"/>
              <a:t>élément fondamental »</a:t>
            </a:r>
            <a:r>
              <a:rPr lang="fr-FR" sz="2000" dirty="0" smtClean="0"/>
              <a:t> de l’accord, ces deux </a:t>
            </a:r>
            <a:r>
              <a:rPr lang="fr-FR" sz="2000" b="1" dirty="0" smtClean="0"/>
              <a:t>éléments</a:t>
            </a:r>
            <a:r>
              <a:rPr lang="fr-FR" sz="2000" dirty="0" smtClean="0"/>
              <a:t> étant qualifiés d</a:t>
            </a:r>
            <a:r>
              <a:rPr lang="fr-FR" sz="2000" b="1" dirty="0" smtClean="0"/>
              <a:t>’« importants » </a:t>
            </a:r>
            <a:r>
              <a:rPr lang="fr-FR" sz="2000" dirty="0" smtClean="0"/>
              <a:t>dans le dialogue politique</a:t>
            </a:r>
          </a:p>
          <a:p>
            <a:pPr algn="just">
              <a:spcBef>
                <a:spcPts val="300"/>
              </a:spcBef>
            </a:pPr>
            <a:r>
              <a:rPr lang="fr-FR" sz="2000" dirty="0" smtClean="0"/>
              <a:t>Les </a:t>
            </a:r>
            <a:r>
              <a:rPr lang="fr-FR" sz="2000" b="1" dirty="0"/>
              <a:t>préoccupations sécuritaires</a:t>
            </a:r>
            <a:r>
              <a:rPr lang="fr-FR" sz="2000" dirty="0"/>
              <a:t> qui ont caractérisé les années 2000, avec comme symbole l’attaque du 11 septembre 2001, ont entrainé une « </a:t>
            </a:r>
            <a:r>
              <a:rPr lang="fr-FR" sz="2000" b="1" dirty="0"/>
              <a:t>sécurisation de l’aide européenne au développement</a:t>
            </a:r>
            <a:r>
              <a:rPr lang="fr-FR" sz="2000" dirty="0"/>
              <a:t> </a:t>
            </a:r>
            <a:r>
              <a:rPr lang="fr-FR" sz="2000" dirty="0" smtClean="0"/>
              <a:t>». En conséquence, dans l’APC </a:t>
            </a:r>
            <a:r>
              <a:rPr lang="fr-FR" sz="2000" dirty="0"/>
              <a:t>le dialogue politique est présenté comme une contribution « à la paix, à la sécurité et à la stabilité et à la promotion d’un environnement politique stable et démocratique </a:t>
            </a:r>
            <a:r>
              <a:rPr lang="fr-FR" sz="2000" dirty="0" smtClean="0"/>
              <a:t>». </a:t>
            </a:r>
            <a:r>
              <a:rPr lang="fr-FR" sz="2000" dirty="0"/>
              <a:t>En 2005 et 2010 plusieurs dispositions seront rajoutées venant renforcer </a:t>
            </a:r>
            <a:r>
              <a:rPr lang="fr-FR" sz="2000" b="1" dirty="0"/>
              <a:t>l’élargissement du dialogue politique aux questions de sécurité</a:t>
            </a:r>
            <a:r>
              <a:rPr lang="fr-FR" sz="2000" dirty="0"/>
              <a:t> et souligner </a:t>
            </a:r>
            <a:r>
              <a:rPr lang="fr-FR" sz="2000" b="1" dirty="0"/>
              <a:t>l’interdépendance entre les questions de sécurité et de </a:t>
            </a:r>
            <a:r>
              <a:rPr lang="fr-FR" sz="2000" b="1" dirty="0" smtClean="0"/>
              <a:t>développement </a:t>
            </a:r>
            <a:r>
              <a:rPr lang="fr-FR" sz="2000" dirty="0"/>
              <a:t>le rôle important des organisations régionales dans la consolidation de la paix, dans la prévention et le règlement des conflits, ainsi que dans la lutte contre les menaces sécuritaires, nouvelles ou </a:t>
            </a:r>
            <a:r>
              <a:rPr lang="fr-FR" sz="2000" dirty="0" smtClean="0"/>
              <a:t>croissantes</a:t>
            </a:r>
          </a:p>
          <a:p>
            <a:pPr algn="just">
              <a:spcBef>
                <a:spcPts val="300"/>
              </a:spcBef>
            </a:pPr>
            <a:r>
              <a:rPr lang="fr-FR" sz="2000" dirty="0" smtClean="0"/>
              <a:t>Enfin au titre de</a:t>
            </a:r>
            <a:r>
              <a:rPr lang="fr-FR" sz="2000" b="1" dirty="0" smtClean="0"/>
              <a:t> l’approfondissement du dialogue politique, </a:t>
            </a:r>
            <a:r>
              <a:rPr lang="fr-FR" sz="2000" dirty="0" smtClean="0"/>
              <a:t>signalons</a:t>
            </a:r>
            <a:r>
              <a:rPr lang="fr-FR" sz="2000" b="1" dirty="0" smtClean="0"/>
              <a:t> l’article 13 de l’APC </a:t>
            </a:r>
            <a:r>
              <a:rPr lang="fr-FR" sz="2000" dirty="0" smtClean="0"/>
              <a:t>qui indique que </a:t>
            </a:r>
            <a:r>
              <a:rPr lang="fr-FR" sz="2000" b="1" dirty="0" smtClean="0"/>
              <a:t>la question des migrations </a:t>
            </a:r>
            <a:r>
              <a:rPr lang="fr-FR" sz="2000" dirty="0"/>
              <a:t>fait l’objet « d’un dialogue approfondi dans le cadre du </a:t>
            </a:r>
            <a:r>
              <a:rPr lang="fr-FR" sz="2000" dirty="0" smtClean="0"/>
              <a:t>partenariat » et contient </a:t>
            </a:r>
            <a:r>
              <a:rPr lang="fr-FR" sz="2000" dirty="0"/>
              <a:t>une </a:t>
            </a:r>
            <a:r>
              <a:rPr lang="fr-FR" sz="2000" b="1" dirty="0"/>
              <a:t>clause standard de réadmission </a:t>
            </a:r>
            <a:r>
              <a:rPr lang="fr-FR" sz="2000" dirty="0"/>
              <a:t>qui prévoit que les Etats membres de l’UE et Etats ACP acceptent le retour et la réadmission de leurs ressortissants illégalement présents sur le territoire de l’un d’eux, à la demande de celui-ci et sans autres </a:t>
            </a:r>
            <a:r>
              <a:rPr lang="fr-FR" sz="2000" dirty="0" smtClean="0"/>
              <a:t>formalités</a:t>
            </a:r>
            <a:endParaRPr lang="fr-FR" sz="2000" b="1" dirty="0" smtClean="0"/>
          </a:p>
        </p:txBody>
      </p:sp>
    </p:spTree>
    <p:extLst>
      <p:ext uri="{BB962C8B-B14F-4D97-AF65-F5344CB8AC3E}">
        <p14:creationId xmlns:p14="http://schemas.microsoft.com/office/powerpoint/2010/main" val="1007658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9863" y="365126"/>
            <a:ext cx="10773937" cy="793973"/>
          </a:xfr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gn="just"/>
            <a:r>
              <a:rPr lang="fr-FR" sz="2800" b="1" dirty="0"/>
              <a:t>La fin progressive des relations préférentielles non réciproques entre l’Union européenne et les ACP dans le domaine </a:t>
            </a:r>
            <a:r>
              <a:rPr lang="fr-FR" sz="2800" b="1" dirty="0" smtClean="0"/>
              <a:t>commercial</a:t>
            </a:r>
            <a:endParaRPr lang="fr-FR" sz="2800" dirty="0"/>
          </a:p>
        </p:txBody>
      </p:sp>
      <p:sp>
        <p:nvSpPr>
          <p:cNvPr id="3" name="Espace réservé du contenu 2"/>
          <p:cNvSpPr>
            <a:spLocks noGrp="1"/>
          </p:cNvSpPr>
          <p:nvPr>
            <p:ph idx="1"/>
          </p:nvPr>
        </p:nvSpPr>
        <p:spPr>
          <a:xfrm>
            <a:off x="579863" y="1300766"/>
            <a:ext cx="10773937" cy="5323058"/>
          </a:xfrm>
        </p:spPr>
        <p:txBody>
          <a:bodyPr>
            <a:normAutofit fontScale="77500" lnSpcReduction="20000"/>
          </a:bodyPr>
          <a:lstStyle/>
          <a:p>
            <a:pPr algn="just"/>
            <a:r>
              <a:rPr lang="fr-FR" b="1" i="1" dirty="0"/>
              <a:t>R</a:t>
            </a:r>
            <a:r>
              <a:rPr lang="fr-FR" b="1" i="1" dirty="0" smtClean="0"/>
              <a:t>upture </a:t>
            </a:r>
            <a:r>
              <a:rPr lang="fr-FR" b="1" i="1" dirty="0"/>
              <a:t>du lien entre le commerce et l’aide au </a:t>
            </a:r>
            <a:r>
              <a:rPr lang="fr-FR" b="1" i="1" dirty="0" smtClean="0"/>
              <a:t>développement </a:t>
            </a:r>
            <a:r>
              <a:rPr lang="fr-FR" dirty="0" smtClean="0"/>
              <a:t>:  dissociation entre politique commerciale et aide au développement, </a:t>
            </a:r>
            <a:r>
              <a:rPr lang="fr-FR" dirty="0"/>
              <a:t>« Le but ultime de la coopération économique et commerciale est de permettre aux Etats ACP de participer pleinement au commerce mondial </a:t>
            </a:r>
            <a:r>
              <a:rPr lang="fr-FR" dirty="0" smtClean="0"/>
              <a:t>»(Art. 34, §2 APC)</a:t>
            </a:r>
          </a:p>
          <a:p>
            <a:pPr algn="just"/>
            <a:r>
              <a:rPr lang="fr-FR" dirty="0"/>
              <a:t>Pour se conformer aux règles de l’OMC l’accord de Cotonou prévoit un </a:t>
            </a:r>
            <a:r>
              <a:rPr lang="fr-FR" b="1" i="1" dirty="0"/>
              <a:t>remplacement progressif des préférences non réciproques par la mise en place de zones de libre-échange d’ici 2020</a:t>
            </a:r>
            <a:r>
              <a:rPr lang="fr-FR" i="1" dirty="0"/>
              <a:t> </a:t>
            </a:r>
            <a:r>
              <a:rPr lang="fr-FR" dirty="0"/>
              <a:t>sur la base de la constitution de 7 blocs régionaux ACP avec lesquels l’Union européenne négocierait des accords commerciaux bilatéraux : les </a:t>
            </a:r>
            <a:r>
              <a:rPr lang="fr-FR" b="1" dirty="0"/>
              <a:t>Accords de partenariat économique</a:t>
            </a:r>
            <a:r>
              <a:rPr lang="fr-FR" dirty="0"/>
              <a:t> (APE). Ces accords doivent supprimer progressivement les entraves aux échanges entre les Parties et en </a:t>
            </a:r>
            <a:r>
              <a:rPr lang="fr-FR" dirty="0" smtClean="0"/>
              <a:t>renforcer </a:t>
            </a:r>
            <a:r>
              <a:rPr lang="fr-FR" dirty="0"/>
              <a:t>la coopération dans tous les domaines en rapport avec le </a:t>
            </a:r>
            <a:r>
              <a:rPr lang="fr-FR" dirty="0" smtClean="0"/>
              <a:t>commerce. </a:t>
            </a:r>
          </a:p>
          <a:p>
            <a:pPr algn="just"/>
            <a:r>
              <a:rPr lang="fr-FR" dirty="0" smtClean="0"/>
              <a:t>Pour </a:t>
            </a:r>
            <a:r>
              <a:rPr lang="fr-FR" dirty="0"/>
              <a:t>être conformes à l’article XIV du </a:t>
            </a:r>
            <a:r>
              <a:rPr lang="fr-FR" dirty="0" smtClean="0"/>
              <a:t>GATT94 </a:t>
            </a:r>
            <a:r>
              <a:rPr lang="fr-FR" dirty="0"/>
              <a:t>les APE doivent permettre une ouverture progressive des marchés ACP aux produits européens, afin que </a:t>
            </a:r>
            <a:r>
              <a:rPr lang="fr-FR" b="1" i="1" dirty="0"/>
              <a:t>« l’essentiel des échanges »</a:t>
            </a:r>
            <a:r>
              <a:rPr lang="fr-FR" dirty="0"/>
              <a:t> commerciaux entre l’UE et les pays ACP soient libéralisés, dans un </a:t>
            </a:r>
            <a:r>
              <a:rPr lang="fr-FR" b="1" i="1" dirty="0"/>
              <a:t>« délai raisonnable </a:t>
            </a:r>
            <a:r>
              <a:rPr lang="fr-FR" b="1" i="1" dirty="0" smtClean="0"/>
              <a:t>»</a:t>
            </a:r>
            <a:r>
              <a:rPr lang="fr-FR" dirty="0"/>
              <a:t> </a:t>
            </a:r>
            <a:endParaRPr lang="fr-FR" dirty="0" smtClean="0"/>
          </a:p>
          <a:p>
            <a:pPr algn="just"/>
            <a:r>
              <a:rPr lang="fr-FR" dirty="0" smtClean="0"/>
              <a:t>Les </a:t>
            </a:r>
            <a:r>
              <a:rPr lang="fr-FR" b="1" i="1" dirty="0"/>
              <a:t>négociations</a:t>
            </a:r>
            <a:r>
              <a:rPr lang="fr-FR" dirty="0"/>
              <a:t>, entamées le 27 septembre 2002 ont été </a:t>
            </a:r>
            <a:r>
              <a:rPr lang="fr-FR" b="1" i="1" dirty="0" smtClean="0"/>
              <a:t>laborieuses</a:t>
            </a:r>
            <a:r>
              <a:rPr lang="fr-FR" b="1" dirty="0"/>
              <a:t> </a:t>
            </a:r>
            <a:r>
              <a:rPr lang="fr-FR" b="1" dirty="0" smtClean="0"/>
              <a:t>et des </a:t>
            </a:r>
            <a:r>
              <a:rPr lang="fr-FR" b="1" i="1" dirty="0"/>
              <a:t>accords intérimaires</a:t>
            </a:r>
            <a:r>
              <a:rPr lang="fr-FR" dirty="0"/>
              <a:t> ou </a:t>
            </a:r>
            <a:r>
              <a:rPr lang="fr-FR" b="1" i="1" dirty="0"/>
              <a:t>accords d’étape</a:t>
            </a:r>
            <a:r>
              <a:rPr lang="fr-FR" dirty="0"/>
              <a:t> « couvrant au moins des accords de commerce de marchandises compatible avec les règles de </a:t>
            </a:r>
            <a:r>
              <a:rPr lang="fr-FR" dirty="0" smtClean="0"/>
              <a:t>l’OMC » ont été nécessaires pour permettre d’avancer.</a:t>
            </a:r>
            <a:r>
              <a:rPr lang="fr-FR" dirty="0"/>
              <a:t> Aujourd’hui la situation globale des processus de négociation APE s’est </a:t>
            </a:r>
            <a:r>
              <a:rPr lang="fr-FR" dirty="0" smtClean="0"/>
              <a:t>amélioré.</a:t>
            </a:r>
          </a:p>
          <a:p>
            <a:pPr algn="just"/>
            <a:r>
              <a:rPr lang="fr-FR" dirty="0" smtClean="0"/>
              <a:t>En particulier on notera les résultats suivants en relations avec l’objet de notre colloque:</a:t>
            </a:r>
          </a:p>
          <a:p>
            <a:pPr algn="just"/>
            <a:endParaRPr lang="fr-FR" dirty="0"/>
          </a:p>
        </p:txBody>
      </p:sp>
    </p:spTree>
    <p:extLst>
      <p:ext uri="{BB962C8B-B14F-4D97-AF65-F5344CB8AC3E}">
        <p14:creationId xmlns:p14="http://schemas.microsoft.com/office/powerpoint/2010/main" val="3023872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extLst>
              <p:ext uri="{D42A27DB-BD31-4B8C-83A1-F6EECF244321}">
                <p14:modId xmlns:p14="http://schemas.microsoft.com/office/powerpoint/2010/main" val="2322302125"/>
              </p:ext>
            </p:extLst>
          </p:nvPr>
        </p:nvGraphicFramePr>
        <p:xfrm>
          <a:off x="200722" y="110088"/>
          <a:ext cx="11820293" cy="6640117"/>
        </p:xfrm>
        <a:graphic>
          <a:graphicData uri="http://schemas.openxmlformats.org/drawingml/2006/table">
            <a:tbl>
              <a:tblPr firstRow="1" firstCol="1" lastRow="1" lastCol="1" bandRow="1" bandCol="1"/>
              <a:tblGrid>
                <a:gridCol w="2944673">
                  <a:extLst>
                    <a:ext uri="{9D8B030D-6E8A-4147-A177-3AD203B41FA5}">
                      <a16:colId xmlns:a16="http://schemas.microsoft.com/office/drawing/2014/main" val="820831744"/>
                    </a:ext>
                  </a:extLst>
                </a:gridCol>
                <a:gridCol w="8875620">
                  <a:extLst>
                    <a:ext uri="{9D8B030D-6E8A-4147-A177-3AD203B41FA5}">
                      <a16:colId xmlns:a16="http://schemas.microsoft.com/office/drawing/2014/main" val="2797586666"/>
                    </a:ext>
                  </a:extLst>
                </a:gridCol>
              </a:tblGrid>
              <a:tr h="414740">
                <a:tc>
                  <a:txBody>
                    <a:bodyPr/>
                    <a:lstStyle/>
                    <a:p>
                      <a:pPr>
                        <a:lnSpc>
                          <a:spcPct val="100000"/>
                        </a:lnSpc>
                        <a:spcAft>
                          <a:spcPts val="0"/>
                        </a:spcAft>
                      </a:pPr>
                      <a:r>
                        <a:rPr lang="en-US" sz="2000" b="1" dirty="0">
                          <a:effectLst/>
                          <a:latin typeface="+mn-lt"/>
                          <a:ea typeface="Calibri" panose="020F0502020204030204" pitchFamily="34" charset="0"/>
                          <a:cs typeface="Times New Roman" panose="02020603050405020304" pitchFamily="18" charset="0"/>
                        </a:rPr>
                        <a:t>REGION</a:t>
                      </a:r>
                      <a:endParaRPr lang="fr-FR" sz="20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a:lnSpc>
                          <a:spcPct val="100000"/>
                        </a:lnSpc>
                        <a:spcAft>
                          <a:spcPts val="0"/>
                        </a:spcAft>
                      </a:pPr>
                      <a:r>
                        <a:rPr lang="fr-FR" sz="2000" b="1" smtClean="0">
                          <a:effectLst/>
                          <a:latin typeface="+mn-lt"/>
                          <a:ea typeface="Calibri" panose="020F0502020204030204" pitchFamily="34" charset="0"/>
                          <a:cs typeface="Times New Roman" panose="02020603050405020304" pitchFamily="18" charset="0"/>
                        </a:rPr>
                        <a:t>APE – Situation</a:t>
                      </a:r>
                      <a:r>
                        <a:rPr lang="fr-FR" sz="2000" b="1" baseline="0" smtClean="0">
                          <a:effectLst/>
                          <a:latin typeface="+mn-lt"/>
                          <a:ea typeface="Calibri" panose="020F0502020204030204" pitchFamily="34" charset="0"/>
                          <a:cs typeface="Times New Roman" panose="02020603050405020304" pitchFamily="18" charset="0"/>
                        </a:rPr>
                        <a:t> </a:t>
                      </a:r>
                      <a:r>
                        <a:rPr lang="fr-FR" sz="2000" b="1" smtClean="0">
                          <a:effectLst/>
                          <a:latin typeface="+mn-lt"/>
                          <a:ea typeface="Calibri" panose="020F0502020204030204" pitchFamily="34" charset="0"/>
                          <a:cs typeface="Times New Roman" panose="02020603050405020304" pitchFamily="18" charset="0"/>
                        </a:rPr>
                        <a:t>juin </a:t>
                      </a:r>
                      <a:r>
                        <a:rPr lang="fr-FR" sz="2000" b="1" dirty="0">
                          <a:effectLst/>
                          <a:latin typeface="+mn-lt"/>
                          <a:ea typeface="Calibri" panose="020F0502020204030204" pitchFamily="34" charset="0"/>
                          <a:cs typeface="Times New Roman" panose="02020603050405020304" pitchFamily="18" charset="0"/>
                        </a:rPr>
                        <a:t>2018</a:t>
                      </a:r>
                      <a:endParaRPr lang="fr-FR" sz="20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924595809"/>
                  </a:ext>
                </a:extLst>
              </a:tr>
              <a:tr h="1579224">
                <a:tc>
                  <a:txBody>
                    <a:bodyPr/>
                    <a:lstStyle/>
                    <a:p>
                      <a:pPr>
                        <a:lnSpc>
                          <a:spcPct val="100000"/>
                        </a:lnSpc>
                        <a:spcAft>
                          <a:spcPts val="0"/>
                        </a:spcAft>
                      </a:pPr>
                      <a:r>
                        <a:rPr lang="fr-FR" sz="2000" b="1" dirty="0">
                          <a:effectLst/>
                          <a:latin typeface="+mn-lt"/>
                          <a:ea typeface="Calibri" panose="020F0502020204030204" pitchFamily="34" charset="0"/>
                          <a:cs typeface="Times New Roman" panose="02020603050405020304" pitchFamily="18" charset="0"/>
                        </a:rPr>
                        <a:t>AFRIQUE DE L’EST ET DU </a:t>
                      </a:r>
                      <a:r>
                        <a:rPr lang="fr-FR" sz="2000" b="1" dirty="0" smtClean="0">
                          <a:effectLst/>
                          <a:latin typeface="+mn-lt"/>
                          <a:ea typeface="Calibri" panose="020F0502020204030204" pitchFamily="34" charset="0"/>
                          <a:cs typeface="Times New Roman" panose="02020603050405020304" pitchFamily="18" charset="0"/>
                        </a:rPr>
                        <a:t>SUD (ESA, ou Afrique Orientale et Australe, AFOA)</a:t>
                      </a:r>
                      <a:endParaRPr lang="fr-FR" sz="2000" b="1"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fr-FR" sz="2000" dirty="0">
                          <a:effectLst/>
                          <a:latin typeface="+mn-lt"/>
                          <a:ea typeface="Calibri" panose="020F0502020204030204" pitchFamily="34" charset="0"/>
                          <a:cs typeface="Times New Roman" panose="02020603050405020304" pitchFamily="18" charset="0"/>
                        </a:rPr>
                        <a:t>En 2009, Maurice, les Seychelles, le Zimbabwe et Madagascar ont signé un </a:t>
                      </a:r>
                      <a:r>
                        <a:rPr lang="fr-FR" sz="2000" b="1" dirty="0">
                          <a:effectLst/>
                          <a:latin typeface="+mn-lt"/>
                          <a:ea typeface="Calibri" panose="020F0502020204030204" pitchFamily="34" charset="0"/>
                          <a:cs typeface="Times New Roman" panose="02020603050405020304" pitchFamily="18" charset="0"/>
                        </a:rPr>
                        <a:t>accord de partenariat économique </a:t>
                      </a:r>
                      <a:r>
                        <a:rPr lang="fr-FR" sz="2000" b="1" dirty="0" smtClean="0">
                          <a:effectLst/>
                          <a:latin typeface="+mn-lt"/>
                          <a:ea typeface="Calibri" panose="020F0502020204030204" pitchFamily="34" charset="0"/>
                          <a:cs typeface="Times New Roman" panose="02020603050405020304" pitchFamily="18" charset="0"/>
                        </a:rPr>
                        <a:t>intérimaire </a:t>
                      </a:r>
                      <a:r>
                        <a:rPr lang="fr-FR" sz="2000" b="0" dirty="0" smtClean="0">
                          <a:effectLst/>
                          <a:latin typeface="+mn-lt"/>
                          <a:ea typeface="Calibri" panose="020F0502020204030204" pitchFamily="34" charset="0"/>
                          <a:cs typeface="Times New Roman" panose="02020603050405020304" pitchFamily="18" charset="0"/>
                        </a:rPr>
                        <a:t>(Rejoints</a:t>
                      </a:r>
                      <a:r>
                        <a:rPr lang="fr-FR" sz="2000" b="0" baseline="0" dirty="0" smtClean="0">
                          <a:effectLst/>
                          <a:latin typeface="+mn-lt"/>
                          <a:ea typeface="Calibri" panose="020F0502020204030204" pitchFamily="34" charset="0"/>
                          <a:cs typeface="Times New Roman" panose="02020603050405020304" pitchFamily="18" charset="0"/>
                        </a:rPr>
                        <a:t> par les Comores en 2017</a:t>
                      </a:r>
                      <a:r>
                        <a:rPr lang="fr-FR" sz="2000" b="1" baseline="0" dirty="0" smtClean="0">
                          <a:effectLst/>
                          <a:latin typeface="+mn-lt"/>
                          <a:ea typeface="Calibri" panose="020F0502020204030204" pitchFamily="34" charset="0"/>
                          <a:cs typeface="Times New Roman" panose="02020603050405020304" pitchFamily="18" charset="0"/>
                        </a:rPr>
                        <a:t>)</a:t>
                      </a:r>
                      <a:r>
                        <a:rPr lang="fr-FR" sz="2000" dirty="0" smtClean="0">
                          <a:effectLst/>
                          <a:latin typeface="+mn-lt"/>
                          <a:ea typeface="Calibri" panose="020F0502020204030204" pitchFamily="34" charset="0"/>
                          <a:cs typeface="Times New Roman" panose="02020603050405020304" pitchFamily="18" charset="0"/>
                        </a:rPr>
                        <a:t>. </a:t>
                      </a:r>
                      <a:r>
                        <a:rPr lang="fr-FR" sz="2000" dirty="0">
                          <a:effectLst/>
                          <a:latin typeface="+mn-lt"/>
                          <a:ea typeface="Calibri" panose="020F0502020204030204" pitchFamily="34" charset="0"/>
                          <a:cs typeface="Times New Roman" panose="02020603050405020304" pitchFamily="18" charset="0"/>
                        </a:rPr>
                        <a:t>L'accord est provisoirement appliqué depuis le 14 mai 2012. En vue de définir conjointement la portée et les objectifs de l'approfondissement éventuel de l'accord actuel une réunion du Comité APE est prévue à Bruxelles au 3</a:t>
                      </a:r>
                      <a:r>
                        <a:rPr lang="fr-FR" sz="2000" baseline="30000" dirty="0">
                          <a:effectLst/>
                          <a:latin typeface="+mn-lt"/>
                          <a:ea typeface="Calibri" panose="020F0502020204030204" pitchFamily="34" charset="0"/>
                          <a:cs typeface="Times New Roman" panose="02020603050405020304" pitchFamily="18" charset="0"/>
                        </a:rPr>
                        <a:t>ème</a:t>
                      </a:r>
                      <a:r>
                        <a:rPr lang="fr-FR" sz="2000" dirty="0">
                          <a:effectLst/>
                          <a:latin typeface="+mn-lt"/>
                          <a:ea typeface="Calibri" panose="020F0502020204030204" pitchFamily="34" charset="0"/>
                          <a:cs typeface="Times New Roman" panose="02020603050405020304" pitchFamily="18" charset="0"/>
                        </a:rPr>
                        <a:t> trimestre 2018.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2907878"/>
                  </a:ext>
                </a:extLst>
              </a:tr>
              <a:tr h="1598153">
                <a:tc>
                  <a:txBody>
                    <a:bodyPr/>
                    <a:lstStyle/>
                    <a:p>
                      <a:pPr>
                        <a:lnSpc>
                          <a:spcPct val="100000"/>
                        </a:lnSpc>
                        <a:spcAft>
                          <a:spcPts val="0"/>
                        </a:spcAft>
                      </a:pPr>
                      <a:r>
                        <a:rPr lang="en-US" sz="2000" b="1" dirty="0">
                          <a:effectLst/>
                          <a:latin typeface="+mn-lt"/>
                          <a:ea typeface="Calibri" panose="020F0502020204030204" pitchFamily="34" charset="0"/>
                          <a:cs typeface="Times New Roman" panose="02020603050405020304" pitchFamily="18" charset="0"/>
                        </a:rPr>
                        <a:t>COMMUNAUTE DE L’EST </a:t>
                      </a:r>
                      <a:r>
                        <a:rPr lang="en-US" sz="2000" b="1" dirty="0" smtClean="0">
                          <a:effectLst/>
                          <a:latin typeface="+mn-lt"/>
                          <a:ea typeface="Calibri" panose="020F0502020204030204" pitchFamily="34" charset="0"/>
                          <a:cs typeface="Times New Roman" panose="02020603050405020304" pitchFamily="18" charset="0"/>
                        </a:rPr>
                        <a:t>AFRICAIN (EAC)</a:t>
                      </a:r>
                      <a:endParaRPr lang="fr-FR" sz="2000" b="1"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fr-FR" sz="2000" dirty="0">
                          <a:effectLst/>
                          <a:latin typeface="+mn-lt"/>
                          <a:ea typeface="Calibri" panose="020F0502020204030204" pitchFamily="34" charset="0"/>
                          <a:cs typeface="Times New Roman" panose="02020603050405020304" pitchFamily="18" charset="0"/>
                        </a:rPr>
                        <a:t>Les négociations pour </a:t>
                      </a:r>
                      <a:r>
                        <a:rPr lang="fr-FR" sz="2000" b="1" dirty="0">
                          <a:effectLst/>
                          <a:latin typeface="+mn-lt"/>
                          <a:ea typeface="Calibri" panose="020F0502020204030204" pitchFamily="34" charset="0"/>
                          <a:cs typeface="Times New Roman" panose="02020603050405020304" pitchFamily="18" charset="0"/>
                        </a:rPr>
                        <a:t>l'APE régional</a:t>
                      </a:r>
                      <a:r>
                        <a:rPr lang="fr-FR" sz="2000" dirty="0">
                          <a:effectLst/>
                          <a:latin typeface="+mn-lt"/>
                          <a:ea typeface="Calibri" panose="020F0502020204030204" pitchFamily="34" charset="0"/>
                          <a:cs typeface="Times New Roman" panose="02020603050405020304" pitchFamily="18" charset="0"/>
                        </a:rPr>
                        <a:t> ont été conclues avec succès le </a:t>
                      </a:r>
                      <a:r>
                        <a:rPr lang="fr-FR" sz="2000" b="1" dirty="0">
                          <a:effectLst/>
                          <a:latin typeface="+mn-lt"/>
                          <a:ea typeface="Calibri" panose="020F0502020204030204" pitchFamily="34" charset="0"/>
                          <a:cs typeface="Times New Roman" panose="02020603050405020304" pitchFamily="18" charset="0"/>
                        </a:rPr>
                        <a:t>16 octobre 2014</a:t>
                      </a:r>
                      <a:r>
                        <a:rPr lang="fr-FR" sz="2000" dirty="0">
                          <a:effectLst/>
                          <a:latin typeface="+mn-lt"/>
                          <a:ea typeface="Calibri" panose="020F0502020204030204" pitchFamily="34" charset="0"/>
                          <a:cs typeface="Times New Roman" panose="02020603050405020304" pitchFamily="18" charset="0"/>
                        </a:rPr>
                        <a:t>. Le 1er septembre 2016, le Kenya et le Rwanda ont signé l'Accord de partenariat économique entre </a:t>
                      </a:r>
                      <a:r>
                        <a:rPr lang="fr-FR" sz="2000" dirty="0" smtClean="0">
                          <a:effectLst/>
                          <a:latin typeface="+mn-lt"/>
                          <a:ea typeface="Calibri" panose="020F0502020204030204" pitchFamily="34" charset="0"/>
                          <a:cs typeface="Times New Roman" panose="02020603050405020304" pitchFamily="18" charset="0"/>
                        </a:rPr>
                        <a:t>l’EAC</a:t>
                      </a:r>
                      <a:r>
                        <a:rPr lang="fr-FR" sz="2000" baseline="0" dirty="0" smtClean="0">
                          <a:effectLst/>
                          <a:latin typeface="+mn-lt"/>
                          <a:ea typeface="Calibri" panose="020F0502020204030204" pitchFamily="34" charset="0"/>
                          <a:cs typeface="Times New Roman" panose="02020603050405020304" pitchFamily="18" charset="0"/>
                        </a:rPr>
                        <a:t> </a:t>
                      </a:r>
                      <a:r>
                        <a:rPr lang="fr-FR" sz="1800" kern="1200" dirty="0" smtClean="0">
                          <a:solidFill>
                            <a:schemeClr val="tx1"/>
                          </a:solidFill>
                          <a:effectLst/>
                          <a:latin typeface="+mn-lt"/>
                          <a:ea typeface="+mn-ea"/>
                          <a:cs typeface="+mn-cs"/>
                        </a:rPr>
                        <a:t>(Burundi, Kenya, Rwanda, Tanzanie , Ouganda puis le Soudan du Sud en 2016 ) </a:t>
                      </a:r>
                      <a:r>
                        <a:rPr lang="fr-FR" sz="2000" dirty="0" smtClean="0">
                          <a:effectLst/>
                          <a:latin typeface="+mn-lt"/>
                          <a:ea typeface="Calibri" panose="020F0502020204030204" pitchFamily="34" charset="0"/>
                          <a:cs typeface="Times New Roman" panose="02020603050405020304" pitchFamily="18" charset="0"/>
                        </a:rPr>
                        <a:t>et </a:t>
                      </a:r>
                      <a:r>
                        <a:rPr lang="fr-FR" sz="2000" dirty="0">
                          <a:effectLst/>
                          <a:latin typeface="+mn-lt"/>
                          <a:ea typeface="Calibri" panose="020F0502020204030204" pitchFamily="34" charset="0"/>
                          <a:cs typeface="Times New Roman" panose="02020603050405020304" pitchFamily="18" charset="0"/>
                        </a:rPr>
                        <a:t>l'UE. Tous les États membres de l'UE et l'UE ont également signé l'accord. </a:t>
                      </a:r>
                      <a:r>
                        <a:rPr lang="fr-FR" sz="2000" dirty="0" smtClean="0">
                          <a:effectLst/>
                          <a:latin typeface="+mn-lt"/>
                          <a:ea typeface="Calibri" panose="020F0502020204030204" pitchFamily="34" charset="0"/>
                          <a:cs typeface="Times New Roman" panose="02020603050405020304" pitchFamily="18" charset="0"/>
                        </a:rPr>
                        <a:t>Il n’est pas encore ratifié par tous les Etats de l’EAC.</a:t>
                      </a:r>
                      <a:endParaRPr lang="fr-FR" sz="20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8341092"/>
                  </a:ext>
                </a:extLst>
              </a:tr>
              <a:tr h="2957366">
                <a:tc>
                  <a:txBody>
                    <a:bodyPr/>
                    <a:lstStyle/>
                    <a:p>
                      <a:pPr>
                        <a:lnSpc>
                          <a:spcPct val="100000"/>
                        </a:lnSpc>
                        <a:spcAft>
                          <a:spcPts val="0"/>
                        </a:spcAft>
                      </a:pPr>
                      <a:r>
                        <a:rPr lang="fr-FR" sz="2000" b="1" cap="all" dirty="0">
                          <a:effectLst/>
                          <a:latin typeface="+mn-lt"/>
                          <a:ea typeface="Calibri" panose="020F0502020204030204" pitchFamily="34" charset="0"/>
                          <a:cs typeface="Times New Roman" panose="02020603050405020304" pitchFamily="18" charset="0"/>
                        </a:rPr>
                        <a:t>groupe APE de la SADC (Communauté </a:t>
                      </a:r>
                      <a:r>
                        <a:rPr lang="fr-FR" sz="2000" b="1" cap="all" dirty="0" smtClean="0">
                          <a:effectLst/>
                          <a:latin typeface="+mn-lt"/>
                          <a:ea typeface="Calibri" panose="020F0502020204030204" pitchFamily="34" charset="0"/>
                          <a:cs typeface="Times New Roman" panose="02020603050405020304" pitchFamily="18" charset="0"/>
                        </a:rPr>
                        <a:t>pour</a:t>
                      </a:r>
                      <a:r>
                        <a:rPr lang="fr-FR" sz="2000" b="1" cap="all" baseline="0" dirty="0" smtClean="0">
                          <a:effectLst/>
                          <a:latin typeface="+mn-lt"/>
                          <a:ea typeface="Calibri" panose="020F0502020204030204" pitchFamily="34" charset="0"/>
                          <a:cs typeface="Times New Roman" panose="02020603050405020304" pitchFamily="18" charset="0"/>
                        </a:rPr>
                        <a:t> le </a:t>
                      </a:r>
                      <a:r>
                        <a:rPr lang="fr-FR" sz="2000" b="1" cap="all" dirty="0" smtClean="0">
                          <a:effectLst/>
                          <a:latin typeface="+mn-lt"/>
                          <a:ea typeface="Calibri" panose="020F0502020204030204" pitchFamily="34" charset="0"/>
                          <a:cs typeface="Times New Roman" panose="02020603050405020304" pitchFamily="18" charset="0"/>
                        </a:rPr>
                        <a:t>développement de</a:t>
                      </a:r>
                      <a:r>
                        <a:rPr lang="fr-FR" sz="2000" b="1" cap="all" baseline="0" dirty="0" smtClean="0">
                          <a:effectLst/>
                          <a:latin typeface="+mn-lt"/>
                          <a:ea typeface="Calibri" panose="020F0502020204030204" pitchFamily="34" charset="0"/>
                          <a:cs typeface="Times New Roman" panose="02020603050405020304" pitchFamily="18" charset="0"/>
                        </a:rPr>
                        <a:t> l’</a:t>
                      </a:r>
                      <a:r>
                        <a:rPr lang="fr-FR" sz="2000" b="1" cap="all" dirty="0" smtClean="0">
                          <a:effectLst/>
                          <a:latin typeface="+mn-lt"/>
                          <a:ea typeface="Calibri" panose="020F0502020204030204" pitchFamily="34" charset="0"/>
                          <a:cs typeface="Times New Roman" panose="02020603050405020304" pitchFamily="18" charset="0"/>
                        </a:rPr>
                        <a:t>Afrique </a:t>
                      </a:r>
                      <a:r>
                        <a:rPr lang="fr-FR" sz="2000" b="1" cap="all" dirty="0">
                          <a:effectLst/>
                          <a:latin typeface="+mn-lt"/>
                          <a:ea typeface="Calibri" panose="020F0502020204030204" pitchFamily="34" charset="0"/>
                          <a:cs typeface="Times New Roman" panose="02020603050405020304" pitchFamily="18" charset="0"/>
                        </a:rPr>
                        <a:t>Australe)</a:t>
                      </a:r>
                      <a:endParaRPr lang="fr-FR" sz="2000" b="1"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fr-FR" sz="2000" dirty="0">
                          <a:effectLst/>
                          <a:latin typeface="+mn-lt"/>
                          <a:ea typeface="Calibri" panose="020F0502020204030204" pitchFamily="34" charset="0"/>
                          <a:cs typeface="Times New Roman" panose="02020603050405020304" pitchFamily="18" charset="0"/>
                        </a:rPr>
                        <a:t>Le </a:t>
                      </a:r>
                      <a:r>
                        <a:rPr lang="fr-FR" sz="2000" b="1" dirty="0">
                          <a:effectLst/>
                          <a:latin typeface="+mn-lt"/>
                          <a:ea typeface="Calibri" panose="020F0502020204030204" pitchFamily="34" charset="0"/>
                          <a:cs typeface="Times New Roman" panose="02020603050405020304" pitchFamily="18" charset="0"/>
                        </a:rPr>
                        <a:t>15 juillet 2014</a:t>
                      </a:r>
                      <a:r>
                        <a:rPr lang="fr-FR" sz="2000" dirty="0">
                          <a:effectLst/>
                          <a:latin typeface="+mn-lt"/>
                          <a:ea typeface="Calibri" panose="020F0502020204030204" pitchFamily="34" charset="0"/>
                          <a:cs typeface="Times New Roman" panose="02020603050405020304" pitchFamily="18" charset="0"/>
                        </a:rPr>
                        <a:t>, les négociations APE ont été conclues avec succès en </a:t>
                      </a:r>
                      <a:r>
                        <a:rPr lang="fr-FR" sz="2000" b="1" dirty="0">
                          <a:effectLst/>
                          <a:latin typeface="+mn-lt"/>
                          <a:ea typeface="Calibri" panose="020F0502020204030204" pitchFamily="34" charset="0"/>
                          <a:cs typeface="Times New Roman" panose="02020603050405020304" pitchFamily="18" charset="0"/>
                        </a:rPr>
                        <a:t>Afrique du Sud</a:t>
                      </a:r>
                      <a:r>
                        <a:rPr lang="fr-FR" sz="2000" dirty="0">
                          <a:effectLst/>
                          <a:latin typeface="+mn-lt"/>
                          <a:ea typeface="Calibri" panose="020F0502020204030204" pitchFamily="34" charset="0"/>
                          <a:cs typeface="Times New Roman" panose="02020603050405020304" pitchFamily="18" charset="0"/>
                        </a:rPr>
                        <a:t>. Cela a mis fin à dix ans de négociations et a abouti à un </a:t>
                      </a:r>
                      <a:r>
                        <a:rPr lang="fr-FR" sz="2000" b="1" dirty="0">
                          <a:effectLst/>
                          <a:latin typeface="+mn-lt"/>
                          <a:ea typeface="Calibri" panose="020F0502020204030204" pitchFamily="34" charset="0"/>
                          <a:cs typeface="Times New Roman" panose="02020603050405020304" pitchFamily="18" charset="0"/>
                        </a:rPr>
                        <a:t>accord global avec l'ensemble du groupe APE de la SADC </a:t>
                      </a:r>
                      <a:r>
                        <a:rPr lang="fr-FR" sz="2000" dirty="0">
                          <a:effectLst/>
                          <a:latin typeface="+mn-lt"/>
                          <a:ea typeface="Calibri" panose="020F0502020204030204" pitchFamily="34" charset="0"/>
                          <a:cs typeface="Times New Roman" panose="02020603050405020304" pitchFamily="18" charset="0"/>
                        </a:rPr>
                        <a:t>comprenant Botswana, Lesotho, Mozambique, Namibie, Afrique du Sud et le Swaziland. L’Angola a une option pour adhérer à l’accord à l’avenir. L'accord a été </a:t>
                      </a:r>
                      <a:r>
                        <a:rPr lang="fr-FR" sz="2000" b="1" dirty="0" smtClean="0">
                          <a:effectLst/>
                          <a:latin typeface="+mn-lt"/>
                          <a:ea typeface="Calibri" panose="020F0502020204030204" pitchFamily="34" charset="0"/>
                          <a:cs typeface="Times New Roman" panose="02020603050405020304" pitchFamily="18" charset="0"/>
                        </a:rPr>
                        <a:t>signé en 2016 </a:t>
                      </a:r>
                      <a:r>
                        <a:rPr lang="fr-FR" sz="2000" dirty="0" smtClean="0">
                          <a:effectLst/>
                          <a:latin typeface="+mn-lt"/>
                          <a:ea typeface="Calibri" panose="020F0502020204030204" pitchFamily="34" charset="0"/>
                          <a:cs typeface="Times New Roman" panose="02020603050405020304" pitchFamily="18" charset="0"/>
                        </a:rPr>
                        <a:t>et</a:t>
                      </a:r>
                      <a:r>
                        <a:rPr lang="fr-FR" sz="2000" baseline="0" dirty="0" smtClean="0">
                          <a:effectLst/>
                          <a:latin typeface="+mn-lt"/>
                          <a:ea typeface="Calibri" panose="020F0502020204030204" pitchFamily="34" charset="0"/>
                          <a:cs typeface="Times New Roman" panose="02020603050405020304" pitchFamily="18" charset="0"/>
                        </a:rPr>
                        <a:t> est </a:t>
                      </a:r>
                      <a:r>
                        <a:rPr lang="fr-FR" sz="2000" b="1" dirty="0" smtClean="0">
                          <a:effectLst/>
                          <a:latin typeface="+mn-lt"/>
                          <a:ea typeface="Calibri" panose="020F0502020204030204" pitchFamily="34" charset="0"/>
                          <a:cs typeface="Times New Roman" panose="02020603050405020304" pitchFamily="18" charset="0"/>
                        </a:rPr>
                        <a:t>entré </a:t>
                      </a:r>
                      <a:r>
                        <a:rPr lang="fr-FR" sz="2000" b="1" dirty="0">
                          <a:effectLst/>
                          <a:latin typeface="+mn-lt"/>
                          <a:ea typeface="Calibri" panose="020F0502020204030204" pitchFamily="34" charset="0"/>
                          <a:cs typeface="Times New Roman" panose="02020603050405020304" pitchFamily="18" charset="0"/>
                        </a:rPr>
                        <a:t>en vigueur le 5 février 2018</a:t>
                      </a:r>
                      <a:r>
                        <a:rPr lang="fr-FR" sz="2000" dirty="0">
                          <a:effectLst/>
                          <a:latin typeface="+mn-lt"/>
                          <a:ea typeface="Calibri" panose="020F0502020204030204" pitchFamily="34" charset="0"/>
                          <a:cs typeface="Times New Roman" panose="02020603050405020304" pitchFamily="18" charset="0"/>
                        </a:rPr>
                        <a:t>. </a:t>
                      </a:r>
                    </a:p>
                    <a:p>
                      <a:pPr algn="just">
                        <a:lnSpc>
                          <a:spcPct val="100000"/>
                        </a:lnSpc>
                        <a:spcAft>
                          <a:spcPts val="0"/>
                        </a:spcAft>
                      </a:pPr>
                      <a:r>
                        <a:rPr lang="fr-FR" sz="2000" dirty="0">
                          <a:effectLst/>
                          <a:latin typeface="+mn-lt"/>
                          <a:ea typeface="Calibri" panose="020F0502020204030204" pitchFamily="34" charset="0"/>
                          <a:cs typeface="Times New Roman" panose="02020603050405020304" pitchFamily="18" charset="0"/>
                        </a:rPr>
                        <a:t>Les six autres membres de la région de SADC – République démocratique du Congo, Madagascar, Malawi, Maurice, la Zambie et le Zimbabwe – négocient des accords de partenariat économique avec l’UE dans le cadre d’autres groupes régionaux, à savoir l’Afrique centrale ou ESA.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7427107"/>
                  </a:ext>
                </a:extLst>
              </a:tr>
            </a:tbl>
          </a:graphicData>
        </a:graphic>
      </p:graphicFrame>
    </p:spTree>
    <p:extLst>
      <p:ext uri="{BB962C8B-B14F-4D97-AF65-F5344CB8AC3E}">
        <p14:creationId xmlns:p14="http://schemas.microsoft.com/office/powerpoint/2010/main" val="374038241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685</TotalTime>
  <Words>1295</Words>
  <Application>Microsoft Office PowerPoint</Application>
  <PresentationFormat>Grand écran</PresentationFormat>
  <Paragraphs>76</Paragraphs>
  <Slides>17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17</vt:i4>
      </vt:variant>
    </vt:vector>
  </HeadingPairs>
  <TitlesOfParts>
    <vt:vector size="22" baseType="lpstr">
      <vt:lpstr>Arial</vt:lpstr>
      <vt:lpstr>Calibri</vt:lpstr>
      <vt:lpstr>Calibri Light</vt:lpstr>
      <vt:lpstr>Times New Roman</vt:lpstr>
      <vt:lpstr>Thème Office</vt:lpstr>
      <vt:lpstr>   Les relations entre l’Union Européenne et les Etats d’Afrique, des Caraïbes et du Pacifique : quelques repères historiques à la veille de la définition et de la mise en place d’un nouveau partenariat  Daniel Dormoy Professeur émérite à l’Université Paris-Sud/Paris-Saclay Chaire Jean Monnet en droit institutionnel de l’Union européenne CEI - Idest (EA 2712)  </vt:lpstr>
      <vt:lpstr>Introduction- La naissance d’une relation privilégiée: du Traité de Rome aux accords de Yaoundé</vt:lpstr>
      <vt:lpstr> I - Lomé, un système « exemplaire » à l’efficacité limitée </vt:lpstr>
      <vt:lpstr>Un système exemplaire</vt:lpstr>
      <vt:lpstr>Une efficacité limitée</vt:lpstr>
      <vt:lpstr> II - Cotonou, un partenariat entre continuité et changement </vt:lpstr>
      <vt:lpstr>Une politisation accrue de la relation entre l’Union européenne et les ACP</vt:lpstr>
      <vt:lpstr>La fin progressive des relations préférentielles non réciproques entre l’Union européenne et les ACP dans le domaine commercial</vt:lpstr>
      <vt:lpstr>Présentation PowerPoint</vt:lpstr>
      <vt:lpstr>La réorientation de la coopération pour le développement entre l’Union européenne et les ACP</vt:lpstr>
      <vt:lpstr> III - Vers de nouveaux horizons pour les relations ACP/UE ? </vt:lpstr>
      <vt:lpstr>Une approche générale différente de l’avenir du partenariat</vt:lpstr>
      <vt:lpstr> Des thèmes sensibles dans les discussions : le commerce et les investissements: </vt:lpstr>
      <vt:lpstr> Des thèmes sensibles dans les discussions: Les migrations et la mobilité </vt:lpstr>
      <vt:lpstr>Les migrations et la mobilité (suite)</vt:lpstr>
      <vt:lpstr>Conclusion</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relations entre l’Union Européenne et les Etats d’Afrique, des Caraïbes et du Pacifique : quelques repères historiques à la veille de la définition et de la mise en place d’un nouveau partenariat  Daniel Dormoy Professeur émérite à l’Université Paris-Sud/Paris-Saclay Chaire Jean Monnet en droit institutionnel de l’Union européenne CEI-Idest (EA 2712)</dc:title>
  <dc:creator>Daniel DORMOY</dc:creator>
  <cp:lastModifiedBy>Daniel DORMOY</cp:lastModifiedBy>
  <cp:revision>109</cp:revision>
  <cp:lastPrinted>2018-09-22T16:12:13Z</cp:lastPrinted>
  <dcterms:created xsi:type="dcterms:W3CDTF">2018-09-15T14:58:43Z</dcterms:created>
  <dcterms:modified xsi:type="dcterms:W3CDTF">2018-09-24T10:56:00Z</dcterms:modified>
</cp:coreProperties>
</file>