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74" r:id="rId2"/>
    <p:sldId id="273" r:id="rId3"/>
    <p:sldId id="276" r:id="rId4"/>
    <p:sldId id="356" r:id="rId5"/>
    <p:sldId id="358" r:id="rId6"/>
    <p:sldId id="357" r:id="rId7"/>
    <p:sldId id="277" r:id="rId8"/>
    <p:sldId id="317" r:id="rId9"/>
    <p:sldId id="319" r:id="rId10"/>
    <p:sldId id="348" r:id="rId11"/>
    <p:sldId id="337" r:id="rId12"/>
    <p:sldId id="355" r:id="rId13"/>
    <p:sldId id="323" r:id="rId14"/>
    <p:sldId id="341" r:id="rId15"/>
    <p:sldId id="334" r:id="rId16"/>
    <p:sldId id="349" r:id="rId17"/>
    <p:sldId id="350" r:id="rId18"/>
    <p:sldId id="351" r:id="rId19"/>
    <p:sldId id="345" r:id="rId20"/>
    <p:sldId id="307" r:id="rId21"/>
    <p:sldId id="346" r:id="rId22"/>
    <p:sldId id="347" r:id="rId23"/>
    <p:sldId id="352" r:id="rId24"/>
    <p:sldId id="371" r:id="rId25"/>
    <p:sldId id="373" r:id="rId26"/>
    <p:sldId id="376" r:id="rId27"/>
    <p:sldId id="372" r:id="rId28"/>
    <p:sldId id="374" r:id="rId29"/>
    <p:sldId id="339" r:id="rId30"/>
    <p:sldId id="353" r:id="rId31"/>
    <p:sldId id="303" r:id="rId32"/>
    <p:sldId id="377" r:id="rId33"/>
    <p:sldId id="370" r:id="rId34"/>
    <p:sldId id="354" r:id="rId35"/>
    <p:sldId id="364" r:id="rId36"/>
    <p:sldId id="365" r:id="rId37"/>
    <p:sldId id="342" r:id="rId38"/>
    <p:sldId id="359" r:id="rId39"/>
    <p:sldId id="367" r:id="rId40"/>
    <p:sldId id="368" r:id="rId41"/>
    <p:sldId id="360" r:id="rId42"/>
    <p:sldId id="361" r:id="rId43"/>
    <p:sldId id="362" r:id="rId44"/>
    <p:sldId id="363" r:id="rId45"/>
    <p:sldId id="375" r:id="rId46"/>
    <p:sldId id="378" r:id="rId4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99"/>
    <a:srgbClr val="00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590" autoAdjust="0"/>
  </p:normalViewPr>
  <p:slideViewPr>
    <p:cSldViewPr>
      <p:cViewPr varScale="1">
        <p:scale>
          <a:sx n="84" d="100"/>
          <a:sy n="84" d="100"/>
        </p:scale>
        <p:origin x="1373" y="77"/>
      </p:cViewPr>
      <p:guideLst>
        <p:guide orient="horz" pos="2160"/>
        <p:guide pos="2880"/>
      </p:guideLst>
    </p:cSldViewPr>
  </p:slideViewPr>
  <p:notesTextViewPr>
    <p:cViewPr>
      <p:scale>
        <a:sx n="1" d="1"/>
        <a:sy n="1" d="1"/>
      </p:scale>
      <p:origin x="0" y="0"/>
    </p:cViewPr>
  </p:notesTextViewPr>
  <p:sorterViewPr>
    <p:cViewPr>
      <p:scale>
        <a:sx n="100" d="100"/>
        <a:sy n="100" d="100"/>
      </p:scale>
      <p:origin x="0" y="38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72744-6209-43B3-95A0-4355C26C2ED0}" type="doc">
      <dgm:prSet loTypeId="urn:microsoft.com/office/officeart/2005/8/layout/list1" loCatId="list" qsTypeId="urn:microsoft.com/office/officeart/2005/8/quickstyle/simple3" qsCatId="simple" csTypeId="urn:microsoft.com/office/officeart/2005/8/colors/accent5_5" csCatId="accent5" phldr="1"/>
      <dgm:spPr/>
      <dgm:t>
        <a:bodyPr/>
        <a:lstStyle/>
        <a:p>
          <a:endParaRPr lang="en-US"/>
        </a:p>
      </dgm:t>
    </dgm:pt>
    <dgm:pt modelId="{2474DBBD-1964-4F79-9C13-8F858AFB1698}">
      <dgm:prSet custT="1"/>
      <dgm:spPr/>
      <dgm:t>
        <a:bodyPr/>
        <a:lstStyle/>
        <a:p>
          <a:r>
            <a:rPr lang="en-US" sz="2400" b="0" dirty="0" smtClean="0">
              <a:solidFill>
                <a:srgbClr val="0033CC"/>
              </a:solidFill>
            </a:rPr>
            <a:t>Introduction</a:t>
          </a:r>
          <a:endParaRPr lang="en-US" sz="2400" b="0" dirty="0">
            <a:solidFill>
              <a:srgbClr val="0033CC"/>
            </a:solidFill>
          </a:endParaRPr>
        </a:p>
      </dgm:t>
    </dgm:pt>
    <dgm:pt modelId="{B85EECAD-2337-49E1-A7C1-6FC077D79DCF}" type="parTrans" cxnId="{AFC2DB79-85B1-48D7-A2FD-36F769EEB84F}">
      <dgm:prSet/>
      <dgm:spPr/>
      <dgm:t>
        <a:bodyPr/>
        <a:lstStyle/>
        <a:p>
          <a:endParaRPr lang="en-US"/>
        </a:p>
      </dgm:t>
    </dgm:pt>
    <dgm:pt modelId="{38C2C92A-22FF-441B-926C-C34FFE145637}" type="sibTrans" cxnId="{AFC2DB79-85B1-48D7-A2FD-36F769EEB84F}">
      <dgm:prSet/>
      <dgm:spPr/>
      <dgm:t>
        <a:bodyPr/>
        <a:lstStyle/>
        <a:p>
          <a:endParaRPr lang="en-US"/>
        </a:p>
      </dgm:t>
    </dgm:pt>
    <dgm:pt modelId="{D10D0E83-AC30-4C62-80C9-962A57E4E2CF}">
      <dgm:prSet custT="1"/>
      <dgm:spPr/>
      <dgm:t>
        <a:bodyPr/>
        <a:lstStyle/>
        <a:p>
          <a:r>
            <a:rPr lang="en-US" sz="2400" b="0" dirty="0" smtClean="0">
              <a:solidFill>
                <a:srgbClr val="0033CC"/>
              </a:solidFill>
            </a:rPr>
            <a:t>The landscape of RI in Eastern and Southern Africa (ESA)</a:t>
          </a:r>
          <a:endParaRPr lang="en-US" sz="2400" b="0" dirty="0">
            <a:solidFill>
              <a:srgbClr val="0033CC"/>
            </a:solidFill>
          </a:endParaRPr>
        </a:p>
      </dgm:t>
    </dgm:pt>
    <dgm:pt modelId="{06C5CF1C-4996-44DA-ACAE-DC3D6776AE63}" type="parTrans" cxnId="{E87BD062-21CB-4629-88ED-F8DB475037E5}">
      <dgm:prSet/>
      <dgm:spPr/>
      <dgm:t>
        <a:bodyPr/>
        <a:lstStyle/>
        <a:p>
          <a:endParaRPr lang="en-US"/>
        </a:p>
      </dgm:t>
    </dgm:pt>
    <dgm:pt modelId="{80CC3D25-5FA2-4E91-8182-5477FC20A89F}" type="sibTrans" cxnId="{E87BD062-21CB-4629-88ED-F8DB475037E5}">
      <dgm:prSet/>
      <dgm:spPr/>
      <dgm:t>
        <a:bodyPr/>
        <a:lstStyle/>
        <a:p>
          <a:endParaRPr lang="en-US"/>
        </a:p>
      </dgm:t>
    </dgm:pt>
    <dgm:pt modelId="{A3152ED8-C0C4-4F68-8292-67BA55BF58D5}">
      <dgm:prSet custT="1"/>
      <dgm:spPr/>
      <dgm:t>
        <a:bodyPr/>
        <a:lstStyle/>
        <a:p>
          <a:r>
            <a:rPr lang="en-US" sz="2400" b="0" dirty="0" smtClean="0">
              <a:solidFill>
                <a:srgbClr val="0033CC"/>
              </a:solidFill>
            </a:rPr>
            <a:t>The Importance of EPAs for ESA Economies</a:t>
          </a:r>
          <a:endParaRPr lang="en-US" sz="2400" b="0" dirty="0">
            <a:solidFill>
              <a:srgbClr val="0033CC"/>
            </a:solidFill>
          </a:endParaRPr>
        </a:p>
      </dgm:t>
    </dgm:pt>
    <dgm:pt modelId="{380F3A29-EFFE-4538-A51C-7BB41DA38596}" type="parTrans" cxnId="{EE52638E-A199-4DAF-94EB-35FB1D3DA744}">
      <dgm:prSet/>
      <dgm:spPr/>
      <dgm:t>
        <a:bodyPr/>
        <a:lstStyle/>
        <a:p>
          <a:endParaRPr lang="en-US"/>
        </a:p>
      </dgm:t>
    </dgm:pt>
    <dgm:pt modelId="{0A683234-B10A-4693-991E-AB7559FE6B2D}" type="sibTrans" cxnId="{EE52638E-A199-4DAF-94EB-35FB1D3DA744}">
      <dgm:prSet/>
      <dgm:spPr/>
      <dgm:t>
        <a:bodyPr/>
        <a:lstStyle/>
        <a:p>
          <a:endParaRPr lang="en-US"/>
        </a:p>
      </dgm:t>
    </dgm:pt>
    <dgm:pt modelId="{555CF6EA-14AE-45C5-ADCC-151FA9B486A1}">
      <dgm:prSet custT="1"/>
      <dgm:spPr/>
      <dgm:t>
        <a:bodyPr/>
        <a:lstStyle/>
        <a:p>
          <a:r>
            <a:rPr lang="en-US" sz="2400" dirty="0" smtClean="0">
              <a:solidFill>
                <a:srgbClr val="0033CC"/>
              </a:solidFill>
            </a:rPr>
            <a:t>Mapping the gaps in EPAs for African Development</a:t>
          </a:r>
          <a:endParaRPr lang="en-US" sz="2400" dirty="0">
            <a:solidFill>
              <a:srgbClr val="0033CC"/>
            </a:solidFill>
          </a:endParaRPr>
        </a:p>
      </dgm:t>
    </dgm:pt>
    <dgm:pt modelId="{617DA073-8835-40D5-B9B8-00C420B93889}" type="parTrans" cxnId="{22DD0DF4-67B4-4359-8579-A408A38AE088}">
      <dgm:prSet/>
      <dgm:spPr/>
      <dgm:t>
        <a:bodyPr/>
        <a:lstStyle/>
        <a:p>
          <a:endParaRPr lang="en-US"/>
        </a:p>
      </dgm:t>
    </dgm:pt>
    <dgm:pt modelId="{0D8E0A03-BA1D-4A2C-A08C-86EE71DC9CFC}" type="sibTrans" cxnId="{22DD0DF4-67B4-4359-8579-A408A38AE088}">
      <dgm:prSet/>
      <dgm:spPr/>
      <dgm:t>
        <a:bodyPr/>
        <a:lstStyle/>
        <a:p>
          <a:endParaRPr lang="en-US"/>
        </a:p>
      </dgm:t>
    </dgm:pt>
    <dgm:pt modelId="{A890560E-F879-47E6-91A5-ED4D2E331067}">
      <dgm:prSet custT="1"/>
      <dgm:spPr/>
      <dgm:t>
        <a:bodyPr/>
        <a:lstStyle/>
        <a:p>
          <a:r>
            <a:rPr lang="en-US" sz="2400" b="0" dirty="0" smtClean="0">
              <a:solidFill>
                <a:srgbClr val="0033CC"/>
              </a:solidFill>
            </a:rPr>
            <a:t>Harnessing EPAs Benefits for Deeper RI in ESA Region</a:t>
          </a:r>
          <a:endParaRPr lang="en-US" sz="2400" b="0" dirty="0">
            <a:solidFill>
              <a:srgbClr val="0033CC"/>
            </a:solidFill>
          </a:endParaRPr>
        </a:p>
      </dgm:t>
    </dgm:pt>
    <dgm:pt modelId="{D50383E9-ECFB-4106-B656-4EB7D7E2858A}" type="parTrans" cxnId="{8A4FE003-E42E-44A7-9EEA-968CA97FE151}">
      <dgm:prSet/>
      <dgm:spPr/>
      <dgm:t>
        <a:bodyPr/>
        <a:lstStyle/>
        <a:p>
          <a:endParaRPr lang="en-US"/>
        </a:p>
      </dgm:t>
    </dgm:pt>
    <dgm:pt modelId="{C2FB22C3-4112-4597-9320-8ABD2AD91ECA}" type="sibTrans" cxnId="{8A4FE003-E42E-44A7-9EEA-968CA97FE151}">
      <dgm:prSet/>
      <dgm:spPr/>
      <dgm:t>
        <a:bodyPr/>
        <a:lstStyle/>
        <a:p>
          <a:endParaRPr lang="en-US"/>
        </a:p>
      </dgm:t>
    </dgm:pt>
    <dgm:pt modelId="{A1F67915-7242-43E3-B9F4-B2A7FB749459}">
      <dgm:prSet custT="1"/>
      <dgm:spPr/>
      <dgm:t>
        <a:bodyPr/>
        <a:lstStyle/>
        <a:p>
          <a:r>
            <a:rPr lang="en-US" sz="2400" dirty="0" smtClean="0">
              <a:solidFill>
                <a:srgbClr val="0033CC"/>
              </a:solidFill>
            </a:rPr>
            <a:t>Conclusion</a:t>
          </a:r>
          <a:endParaRPr lang="en-US" sz="2400" dirty="0">
            <a:solidFill>
              <a:srgbClr val="0033CC"/>
            </a:solidFill>
          </a:endParaRPr>
        </a:p>
      </dgm:t>
    </dgm:pt>
    <dgm:pt modelId="{691EB15F-C9D7-4383-8958-5FDEB7EC349B}" type="parTrans" cxnId="{D9FCFBD6-6073-4C71-BF7C-565E9930D74F}">
      <dgm:prSet/>
      <dgm:spPr/>
      <dgm:t>
        <a:bodyPr/>
        <a:lstStyle/>
        <a:p>
          <a:endParaRPr lang="en-US"/>
        </a:p>
      </dgm:t>
    </dgm:pt>
    <dgm:pt modelId="{C7CCD450-D666-43E8-9C8E-B5C4FEC6AFB4}" type="sibTrans" cxnId="{D9FCFBD6-6073-4C71-BF7C-565E9930D74F}">
      <dgm:prSet/>
      <dgm:spPr/>
      <dgm:t>
        <a:bodyPr/>
        <a:lstStyle/>
        <a:p>
          <a:endParaRPr lang="en-US"/>
        </a:p>
      </dgm:t>
    </dgm:pt>
    <dgm:pt modelId="{D66ED368-EAC1-494E-A13A-CA6A26828AC9}" type="pres">
      <dgm:prSet presAssocID="{CAE72744-6209-43B3-95A0-4355C26C2ED0}" presName="linear" presStyleCnt="0">
        <dgm:presLayoutVars>
          <dgm:dir/>
          <dgm:animLvl val="lvl"/>
          <dgm:resizeHandles val="exact"/>
        </dgm:presLayoutVars>
      </dgm:prSet>
      <dgm:spPr/>
      <dgm:t>
        <a:bodyPr/>
        <a:lstStyle/>
        <a:p>
          <a:endParaRPr lang="en-US"/>
        </a:p>
      </dgm:t>
    </dgm:pt>
    <dgm:pt modelId="{F1BC19BC-40C0-4BB7-A63F-7B867B749E1A}" type="pres">
      <dgm:prSet presAssocID="{2474DBBD-1964-4F79-9C13-8F858AFB1698}" presName="parentLin" presStyleCnt="0"/>
      <dgm:spPr/>
      <dgm:t>
        <a:bodyPr/>
        <a:lstStyle/>
        <a:p>
          <a:endParaRPr lang="en-US"/>
        </a:p>
      </dgm:t>
    </dgm:pt>
    <dgm:pt modelId="{6D411F53-F347-4AB0-BE8C-3B0D855F4EE5}" type="pres">
      <dgm:prSet presAssocID="{2474DBBD-1964-4F79-9C13-8F858AFB1698}" presName="parentLeftMargin" presStyleLbl="node1" presStyleIdx="0" presStyleCnt="6"/>
      <dgm:spPr/>
      <dgm:t>
        <a:bodyPr/>
        <a:lstStyle/>
        <a:p>
          <a:endParaRPr lang="en-US"/>
        </a:p>
      </dgm:t>
    </dgm:pt>
    <dgm:pt modelId="{35CCE1E9-0D98-4F38-85E0-F00889A3CFEB}" type="pres">
      <dgm:prSet presAssocID="{2474DBBD-1964-4F79-9C13-8F858AFB1698}" presName="parentText" presStyleLbl="node1" presStyleIdx="0" presStyleCnt="6" custScaleX="139925" custScaleY="105618">
        <dgm:presLayoutVars>
          <dgm:chMax val="0"/>
          <dgm:bulletEnabled val="1"/>
        </dgm:presLayoutVars>
      </dgm:prSet>
      <dgm:spPr/>
      <dgm:t>
        <a:bodyPr/>
        <a:lstStyle/>
        <a:p>
          <a:endParaRPr lang="en-US"/>
        </a:p>
      </dgm:t>
    </dgm:pt>
    <dgm:pt modelId="{3A9504AD-F046-40E0-AA58-0C06F7417CAC}" type="pres">
      <dgm:prSet presAssocID="{2474DBBD-1964-4F79-9C13-8F858AFB1698}" presName="negativeSpace" presStyleCnt="0"/>
      <dgm:spPr/>
      <dgm:t>
        <a:bodyPr/>
        <a:lstStyle/>
        <a:p>
          <a:endParaRPr lang="en-US"/>
        </a:p>
      </dgm:t>
    </dgm:pt>
    <dgm:pt modelId="{E0F2B78C-DC68-4EBD-BA3D-481BD2100CE7}" type="pres">
      <dgm:prSet presAssocID="{2474DBBD-1964-4F79-9C13-8F858AFB1698}" presName="childText" presStyleLbl="conFgAcc1" presStyleIdx="0" presStyleCnt="6">
        <dgm:presLayoutVars>
          <dgm:bulletEnabled val="1"/>
        </dgm:presLayoutVars>
      </dgm:prSet>
      <dgm:spPr/>
      <dgm:t>
        <a:bodyPr/>
        <a:lstStyle/>
        <a:p>
          <a:endParaRPr lang="en-US"/>
        </a:p>
      </dgm:t>
    </dgm:pt>
    <dgm:pt modelId="{85CE18AE-F0CE-4E71-82F6-6FE0E577127C}" type="pres">
      <dgm:prSet presAssocID="{38C2C92A-22FF-441B-926C-C34FFE145637}" presName="spaceBetweenRectangles" presStyleCnt="0"/>
      <dgm:spPr/>
      <dgm:t>
        <a:bodyPr/>
        <a:lstStyle/>
        <a:p>
          <a:endParaRPr lang="en-US"/>
        </a:p>
      </dgm:t>
    </dgm:pt>
    <dgm:pt modelId="{96A6621B-DD60-48D0-97E3-4817B73E90D7}" type="pres">
      <dgm:prSet presAssocID="{D10D0E83-AC30-4C62-80C9-962A57E4E2CF}" presName="parentLin" presStyleCnt="0"/>
      <dgm:spPr/>
      <dgm:t>
        <a:bodyPr/>
        <a:lstStyle/>
        <a:p>
          <a:endParaRPr lang="en-US"/>
        </a:p>
      </dgm:t>
    </dgm:pt>
    <dgm:pt modelId="{4BA31638-7B83-4365-886E-AF9058967F75}" type="pres">
      <dgm:prSet presAssocID="{D10D0E83-AC30-4C62-80C9-962A57E4E2CF}" presName="parentLeftMargin" presStyleLbl="node1" presStyleIdx="0" presStyleCnt="6"/>
      <dgm:spPr/>
      <dgm:t>
        <a:bodyPr/>
        <a:lstStyle/>
        <a:p>
          <a:endParaRPr lang="en-US"/>
        </a:p>
      </dgm:t>
    </dgm:pt>
    <dgm:pt modelId="{A0C8952D-878D-45BE-B47C-07F457F8E914}" type="pres">
      <dgm:prSet presAssocID="{D10D0E83-AC30-4C62-80C9-962A57E4E2CF}" presName="parentText" presStyleLbl="node1" presStyleIdx="1" presStyleCnt="6" custScaleX="137280" custScaleY="113587">
        <dgm:presLayoutVars>
          <dgm:chMax val="0"/>
          <dgm:bulletEnabled val="1"/>
        </dgm:presLayoutVars>
      </dgm:prSet>
      <dgm:spPr/>
      <dgm:t>
        <a:bodyPr/>
        <a:lstStyle/>
        <a:p>
          <a:endParaRPr lang="en-US"/>
        </a:p>
      </dgm:t>
    </dgm:pt>
    <dgm:pt modelId="{D10C0268-72ED-4E10-8C6D-CDFE60670CC1}" type="pres">
      <dgm:prSet presAssocID="{D10D0E83-AC30-4C62-80C9-962A57E4E2CF}" presName="negativeSpace" presStyleCnt="0"/>
      <dgm:spPr/>
      <dgm:t>
        <a:bodyPr/>
        <a:lstStyle/>
        <a:p>
          <a:endParaRPr lang="en-US"/>
        </a:p>
      </dgm:t>
    </dgm:pt>
    <dgm:pt modelId="{CEC7D91B-77A9-4A06-94D6-0482C5B4D1B3}" type="pres">
      <dgm:prSet presAssocID="{D10D0E83-AC30-4C62-80C9-962A57E4E2CF}" presName="childText" presStyleLbl="conFgAcc1" presStyleIdx="1" presStyleCnt="6">
        <dgm:presLayoutVars>
          <dgm:bulletEnabled val="1"/>
        </dgm:presLayoutVars>
      </dgm:prSet>
      <dgm:spPr/>
      <dgm:t>
        <a:bodyPr/>
        <a:lstStyle/>
        <a:p>
          <a:endParaRPr lang="en-US"/>
        </a:p>
      </dgm:t>
    </dgm:pt>
    <dgm:pt modelId="{EE177FB1-367E-414C-93AD-1F139E31AAF7}" type="pres">
      <dgm:prSet presAssocID="{80CC3D25-5FA2-4E91-8182-5477FC20A89F}" presName="spaceBetweenRectangles" presStyleCnt="0"/>
      <dgm:spPr/>
      <dgm:t>
        <a:bodyPr/>
        <a:lstStyle/>
        <a:p>
          <a:endParaRPr lang="en-US"/>
        </a:p>
      </dgm:t>
    </dgm:pt>
    <dgm:pt modelId="{05E7CA82-A131-45E4-88C4-3E6B1E8212C0}" type="pres">
      <dgm:prSet presAssocID="{A3152ED8-C0C4-4F68-8292-67BA55BF58D5}" presName="parentLin" presStyleCnt="0"/>
      <dgm:spPr/>
      <dgm:t>
        <a:bodyPr/>
        <a:lstStyle/>
        <a:p>
          <a:endParaRPr lang="en-US"/>
        </a:p>
      </dgm:t>
    </dgm:pt>
    <dgm:pt modelId="{6A14C47C-4C06-46A2-A40A-AD4F01543D7F}" type="pres">
      <dgm:prSet presAssocID="{A3152ED8-C0C4-4F68-8292-67BA55BF58D5}" presName="parentLeftMargin" presStyleLbl="node1" presStyleIdx="1" presStyleCnt="6"/>
      <dgm:spPr/>
      <dgm:t>
        <a:bodyPr/>
        <a:lstStyle/>
        <a:p>
          <a:endParaRPr lang="en-US"/>
        </a:p>
      </dgm:t>
    </dgm:pt>
    <dgm:pt modelId="{4C84A7DD-9A75-4F38-A2EF-C3A1E637FB4E}" type="pres">
      <dgm:prSet presAssocID="{A3152ED8-C0C4-4F68-8292-67BA55BF58D5}" presName="parentText" presStyleLbl="node1" presStyleIdx="2" presStyleCnt="6" custScaleX="135725" custScaleY="110442">
        <dgm:presLayoutVars>
          <dgm:chMax val="0"/>
          <dgm:bulletEnabled val="1"/>
        </dgm:presLayoutVars>
      </dgm:prSet>
      <dgm:spPr/>
      <dgm:t>
        <a:bodyPr/>
        <a:lstStyle/>
        <a:p>
          <a:endParaRPr lang="en-US"/>
        </a:p>
      </dgm:t>
    </dgm:pt>
    <dgm:pt modelId="{376BF122-AC2A-485A-96F4-68577C0E1628}" type="pres">
      <dgm:prSet presAssocID="{A3152ED8-C0C4-4F68-8292-67BA55BF58D5}" presName="negativeSpace" presStyleCnt="0"/>
      <dgm:spPr/>
      <dgm:t>
        <a:bodyPr/>
        <a:lstStyle/>
        <a:p>
          <a:endParaRPr lang="en-US"/>
        </a:p>
      </dgm:t>
    </dgm:pt>
    <dgm:pt modelId="{4D88D86C-A4DC-4A16-9D65-8672A177F7F6}" type="pres">
      <dgm:prSet presAssocID="{A3152ED8-C0C4-4F68-8292-67BA55BF58D5}" presName="childText" presStyleLbl="conFgAcc1" presStyleIdx="2" presStyleCnt="6">
        <dgm:presLayoutVars>
          <dgm:bulletEnabled val="1"/>
        </dgm:presLayoutVars>
      </dgm:prSet>
      <dgm:spPr/>
      <dgm:t>
        <a:bodyPr/>
        <a:lstStyle/>
        <a:p>
          <a:endParaRPr lang="en-US"/>
        </a:p>
      </dgm:t>
    </dgm:pt>
    <dgm:pt modelId="{BB017B28-3832-4E57-A712-3DDA011C98FF}" type="pres">
      <dgm:prSet presAssocID="{0A683234-B10A-4693-991E-AB7559FE6B2D}" presName="spaceBetweenRectangles" presStyleCnt="0"/>
      <dgm:spPr/>
      <dgm:t>
        <a:bodyPr/>
        <a:lstStyle/>
        <a:p>
          <a:endParaRPr lang="en-US"/>
        </a:p>
      </dgm:t>
    </dgm:pt>
    <dgm:pt modelId="{9E1F5992-4368-4126-B2FE-4CC954A9BB5F}" type="pres">
      <dgm:prSet presAssocID="{555CF6EA-14AE-45C5-ADCC-151FA9B486A1}" presName="parentLin" presStyleCnt="0"/>
      <dgm:spPr/>
      <dgm:t>
        <a:bodyPr/>
        <a:lstStyle/>
        <a:p>
          <a:endParaRPr lang="en-US"/>
        </a:p>
      </dgm:t>
    </dgm:pt>
    <dgm:pt modelId="{FDFBCD38-8610-4D56-9062-628090A696FE}" type="pres">
      <dgm:prSet presAssocID="{555CF6EA-14AE-45C5-ADCC-151FA9B486A1}" presName="parentLeftMargin" presStyleLbl="node1" presStyleIdx="2" presStyleCnt="6"/>
      <dgm:spPr/>
      <dgm:t>
        <a:bodyPr/>
        <a:lstStyle/>
        <a:p>
          <a:endParaRPr lang="en-US"/>
        </a:p>
      </dgm:t>
    </dgm:pt>
    <dgm:pt modelId="{B12892FC-0AC8-4479-92B8-FC2AAAE4598F}" type="pres">
      <dgm:prSet presAssocID="{555CF6EA-14AE-45C5-ADCC-151FA9B486A1}" presName="parentText" presStyleLbl="node1" presStyleIdx="3" presStyleCnt="6" custScaleX="137256" custLinFactNeighborX="134" custLinFactNeighborY="-207">
        <dgm:presLayoutVars>
          <dgm:chMax val="0"/>
          <dgm:bulletEnabled val="1"/>
        </dgm:presLayoutVars>
      </dgm:prSet>
      <dgm:spPr/>
      <dgm:t>
        <a:bodyPr/>
        <a:lstStyle/>
        <a:p>
          <a:endParaRPr lang="en-US"/>
        </a:p>
      </dgm:t>
    </dgm:pt>
    <dgm:pt modelId="{959E6A55-714A-48BD-85BE-3CBE6B50CB04}" type="pres">
      <dgm:prSet presAssocID="{555CF6EA-14AE-45C5-ADCC-151FA9B486A1}" presName="negativeSpace" presStyleCnt="0"/>
      <dgm:spPr/>
      <dgm:t>
        <a:bodyPr/>
        <a:lstStyle/>
        <a:p>
          <a:endParaRPr lang="en-US"/>
        </a:p>
      </dgm:t>
    </dgm:pt>
    <dgm:pt modelId="{7A0584D7-CBDF-4402-8E05-C8230DA24A0E}" type="pres">
      <dgm:prSet presAssocID="{555CF6EA-14AE-45C5-ADCC-151FA9B486A1}" presName="childText" presStyleLbl="conFgAcc1" presStyleIdx="3" presStyleCnt="6">
        <dgm:presLayoutVars>
          <dgm:bulletEnabled val="1"/>
        </dgm:presLayoutVars>
      </dgm:prSet>
      <dgm:spPr/>
      <dgm:t>
        <a:bodyPr/>
        <a:lstStyle/>
        <a:p>
          <a:endParaRPr lang="en-US"/>
        </a:p>
      </dgm:t>
    </dgm:pt>
    <dgm:pt modelId="{EA3FB219-F8BA-45EE-B3C7-2C90836FFB59}" type="pres">
      <dgm:prSet presAssocID="{0D8E0A03-BA1D-4A2C-A08C-86EE71DC9CFC}" presName="spaceBetweenRectangles" presStyleCnt="0"/>
      <dgm:spPr/>
      <dgm:t>
        <a:bodyPr/>
        <a:lstStyle/>
        <a:p>
          <a:endParaRPr lang="en-US"/>
        </a:p>
      </dgm:t>
    </dgm:pt>
    <dgm:pt modelId="{853E9422-6248-4EDF-9182-5F42D0668871}" type="pres">
      <dgm:prSet presAssocID="{A890560E-F879-47E6-91A5-ED4D2E331067}" presName="parentLin" presStyleCnt="0"/>
      <dgm:spPr/>
      <dgm:t>
        <a:bodyPr/>
        <a:lstStyle/>
        <a:p>
          <a:endParaRPr lang="en-US"/>
        </a:p>
      </dgm:t>
    </dgm:pt>
    <dgm:pt modelId="{F89C3243-04EA-4D71-A9F7-C5D16C9BD9D5}" type="pres">
      <dgm:prSet presAssocID="{A890560E-F879-47E6-91A5-ED4D2E331067}" presName="parentLeftMargin" presStyleLbl="node1" presStyleIdx="3" presStyleCnt="6"/>
      <dgm:spPr/>
      <dgm:t>
        <a:bodyPr/>
        <a:lstStyle/>
        <a:p>
          <a:endParaRPr lang="en-US"/>
        </a:p>
      </dgm:t>
    </dgm:pt>
    <dgm:pt modelId="{E74C836F-E003-4CCE-8FA4-B43724F89D0A}" type="pres">
      <dgm:prSet presAssocID="{A890560E-F879-47E6-91A5-ED4D2E331067}" presName="parentText" presStyleLbl="node1" presStyleIdx="4" presStyleCnt="6" custScaleX="142857" custScaleY="120478">
        <dgm:presLayoutVars>
          <dgm:chMax val="0"/>
          <dgm:bulletEnabled val="1"/>
        </dgm:presLayoutVars>
      </dgm:prSet>
      <dgm:spPr/>
      <dgm:t>
        <a:bodyPr/>
        <a:lstStyle/>
        <a:p>
          <a:endParaRPr lang="en-US"/>
        </a:p>
      </dgm:t>
    </dgm:pt>
    <dgm:pt modelId="{A3FA5202-6D99-478B-BBB0-4DE05AF34933}" type="pres">
      <dgm:prSet presAssocID="{A890560E-F879-47E6-91A5-ED4D2E331067}" presName="negativeSpace" presStyleCnt="0"/>
      <dgm:spPr/>
      <dgm:t>
        <a:bodyPr/>
        <a:lstStyle/>
        <a:p>
          <a:endParaRPr lang="en-US"/>
        </a:p>
      </dgm:t>
    </dgm:pt>
    <dgm:pt modelId="{9093FA07-B772-4F97-9EB4-2596759F6DCD}" type="pres">
      <dgm:prSet presAssocID="{A890560E-F879-47E6-91A5-ED4D2E331067}" presName="childText" presStyleLbl="conFgAcc1" presStyleIdx="4" presStyleCnt="6">
        <dgm:presLayoutVars>
          <dgm:bulletEnabled val="1"/>
        </dgm:presLayoutVars>
      </dgm:prSet>
      <dgm:spPr/>
      <dgm:t>
        <a:bodyPr/>
        <a:lstStyle/>
        <a:p>
          <a:endParaRPr lang="en-US"/>
        </a:p>
      </dgm:t>
    </dgm:pt>
    <dgm:pt modelId="{29D6107D-9E5A-458A-97E5-8B81246E04F1}" type="pres">
      <dgm:prSet presAssocID="{C2FB22C3-4112-4597-9320-8ABD2AD91ECA}" presName="spaceBetweenRectangles" presStyleCnt="0"/>
      <dgm:spPr/>
      <dgm:t>
        <a:bodyPr/>
        <a:lstStyle/>
        <a:p>
          <a:endParaRPr lang="en-US"/>
        </a:p>
      </dgm:t>
    </dgm:pt>
    <dgm:pt modelId="{401D64B1-9004-40EC-857B-3E63A99C6A3B}" type="pres">
      <dgm:prSet presAssocID="{A1F67915-7242-43E3-B9F4-B2A7FB749459}" presName="parentLin" presStyleCnt="0"/>
      <dgm:spPr/>
      <dgm:t>
        <a:bodyPr/>
        <a:lstStyle/>
        <a:p>
          <a:endParaRPr lang="en-US"/>
        </a:p>
      </dgm:t>
    </dgm:pt>
    <dgm:pt modelId="{9A2E6D5A-C0AE-4921-8DAA-547E5FDA5FE4}" type="pres">
      <dgm:prSet presAssocID="{A1F67915-7242-43E3-B9F4-B2A7FB749459}" presName="parentLeftMargin" presStyleLbl="node1" presStyleIdx="4" presStyleCnt="6"/>
      <dgm:spPr/>
      <dgm:t>
        <a:bodyPr/>
        <a:lstStyle/>
        <a:p>
          <a:endParaRPr lang="en-US"/>
        </a:p>
      </dgm:t>
    </dgm:pt>
    <dgm:pt modelId="{1815EBD3-5556-48AE-A8DF-F70CA1C9415A}" type="pres">
      <dgm:prSet presAssocID="{A1F67915-7242-43E3-B9F4-B2A7FB749459}" presName="parentText" presStyleLbl="node1" presStyleIdx="5" presStyleCnt="6" custScaleX="137353" custLinFactNeighborY="5781">
        <dgm:presLayoutVars>
          <dgm:chMax val="0"/>
          <dgm:bulletEnabled val="1"/>
        </dgm:presLayoutVars>
      </dgm:prSet>
      <dgm:spPr/>
      <dgm:t>
        <a:bodyPr/>
        <a:lstStyle/>
        <a:p>
          <a:endParaRPr lang="en-US"/>
        </a:p>
      </dgm:t>
    </dgm:pt>
    <dgm:pt modelId="{F9BEBFB3-FDDC-4E5E-A886-86E6663DFD3E}" type="pres">
      <dgm:prSet presAssocID="{A1F67915-7242-43E3-B9F4-B2A7FB749459}" presName="negativeSpace" presStyleCnt="0"/>
      <dgm:spPr/>
      <dgm:t>
        <a:bodyPr/>
        <a:lstStyle/>
        <a:p>
          <a:endParaRPr lang="en-US"/>
        </a:p>
      </dgm:t>
    </dgm:pt>
    <dgm:pt modelId="{F54AA106-82C0-4D6E-A1BC-6D23CB644317}" type="pres">
      <dgm:prSet presAssocID="{A1F67915-7242-43E3-B9F4-B2A7FB749459}" presName="childText" presStyleLbl="conFgAcc1" presStyleIdx="5" presStyleCnt="6" custScaleY="122246" custLinFactNeighborX="125" custLinFactNeighborY="-78490">
        <dgm:presLayoutVars>
          <dgm:bulletEnabled val="1"/>
        </dgm:presLayoutVars>
      </dgm:prSet>
      <dgm:spPr/>
      <dgm:t>
        <a:bodyPr/>
        <a:lstStyle/>
        <a:p>
          <a:endParaRPr lang="en-US"/>
        </a:p>
      </dgm:t>
    </dgm:pt>
  </dgm:ptLst>
  <dgm:cxnLst>
    <dgm:cxn modelId="{19CEEE7C-E38F-454E-9985-62C469740520}" type="presOf" srcId="{A3152ED8-C0C4-4F68-8292-67BA55BF58D5}" destId="{4C84A7DD-9A75-4F38-A2EF-C3A1E637FB4E}" srcOrd="1" destOrd="0" presId="urn:microsoft.com/office/officeart/2005/8/layout/list1"/>
    <dgm:cxn modelId="{8C2790C6-F71A-4844-A729-4C1CB4CFAB58}" type="presOf" srcId="{CAE72744-6209-43B3-95A0-4355C26C2ED0}" destId="{D66ED368-EAC1-494E-A13A-CA6A26828AC9}" srcOrd="0" destOrd="0" presId="urn:microsoft.com/office/officeart/2005/8/layout/list1"/>
    <dgm:cxn modelId="{F0958CCD-E1FF-4F49-B768-57AFE47698A7}" type="presOf" srcId="{D10D0E83-AC30-4C62-80C9-962A57E4E2CF}" destId="{4BA31638-7B83-4365-886E-AF9058967F75}" srcOrd="0" destOrd="0" presId="urn:microsoft.com/office/officeart/2005/8/layout/list1"/>
    <dgm:cxn modelId="{E87BD062-21CB-4629-88ED-F8DB475037E5}" srcId="{CAE72744-6209-43B3-95A0-4355C26C2ED0}" destId="{D10D0E83-AC30-4C62-80C9-962A57E4E2CF}" srcOrd="1" destOrd="0" parTransId="{06C5CF1C-4996-44DA-ACAE-DC3D6776AE63}" sibTransId="{80CC3D25-5FA2-4E91-8182-5477FC20A89F}"/>
    <dgm:cxn modelId="{A502B02F-93C0-4CB1-B054-819893724097}" type="presOf" srcId="{2474DBBD-1964-4F79-9C13-8F858AFB1698}" destId="{6D411F53-F347-4AB0-BE8C-3B0D855F4EE5}" srcOrd="0" destOrd="0" presId="urn:microsoft.com/office/officeart/2005/8/layout/list1"/>
    <dgm:cxn modelId="{826F3551-397A-48C3-B07B-9E2767E490A0}" type="presOf" srcId="{A890560E-F879-47E6-91A5-ED4D2E331067}" destId="{E74C836F-E003-4CCE-8FA4-B43724F89D0A}" srcOrd="1" destOrd="0" presId="urn:microsoft.com/office/officeart/2005/8/layout/list1"/>
    <dgm:cxn modelId="{B079510F-9FEB-467D-A27A-6CA23CF99911}" type="presOf" srcId="{D10D0E83-AC30-4C62-80C9-962A57E4E2CF}" destId="{A0C8952D-878D-45BE-B47C-07F457F8E914}" srcOrd="1" destOrd="0" presId="urn:microsoft.com/office/officeart/2005/8/layout/list1"/>
    <dgm:cxn modelId="{3BBC13FA-D062-42BC-9C6A-EADFE237A44E}" type="presOf" srcId="{A3152ED8-C0C4-4F68-8292-67BA55BF58D5}" destId="{6A14C47C-4C06-46A2-A40A-AD4F01543D7F}" srcOrd="0" destOrd="0" presId="urn:microsoft.com/office/officeart/2005/8/layout/list1"/>
    <dgm:cxn modelId="{2FDFB152-A01F-4B4E-8CFA-BFAE0F541BC3}" type="presOf" srcId="{A1F67915-7242-43E3-B9F4-B2A7FB749459}" destId="{1815EBD3-5556-48AE-A8DF-F70CA1C9415A}" srcOrd="1" destOrd="0" presId="urn:microsoft.com/office/officeart/2005/8/layout/list1"/>
    <dgm:cxn modelId="{8E6226D9-2FC7-4395-B486-7BF75C7F9AD8}" type="presOf" srcId="{A1F67915-7242-43E3-B9F4-B2A7FB749459}" destId="{9A2E6D5A-C0AE-4921-8DAA-547E5FDA5FE4}" srcOrd="0" destOrd="0" presId="urn:microsoft.com/office/officeart/2005/8/layout/list1"/>
    <dgm:cxn modelId="{0B6A9E9C-1DBA-4FD0-BC91-F87275C6F710}" type="presOf" srcId="{555CF6EA-14AE-45C5-ADCC-151FA9B486A1}" destId="{B12892FC-0AC8-4479-92B8-FC2AAAE4598F}" srcOrd="1" destOrd="0" presId="urn:microsoft.com/office/officeart/2005/8/layout/list1"/>
    <dgm:cxn modelId="{22DD0DF4-67B4-4359-8579-A408A38AE088}" srcId="{CAE72744-6209-43B3-95A0-4355C26C2ED0}" destId="{555CF6EA-14AE-45C5-ADCC-151FA9B486A1}" srcOrd="3" destOrd="0" parTransId="{617DA073-8835-40D5-B9B8-00C420B93889}" sibTransId="{0D8E0A03-BA1D-4A2C-A08C-86EE71DC9CFC}"/>
    <dgm:cxn modelId="{AFC2DB79-85B1-48D7-A2FD-36F769EEB84F}" srcId="{CAE72744-6209-43B3-95A0-4355C26C2ED0}" destId="{2474DBBD-1964-4F79-9C13-8F858AFB1698}" srcOrd="0" destOrd="0" parTransId="{B85EECAD-2337-49E1-A7C1-6FC077D79DCF}" sibTransId="{38C2C92A-22FF-441B-926C-C34FFE145637}"/>
    <dgm:cxn modelId="{E7FFDC8F-BFF5-4337-A712-0BD63D427527}" type="presOf" srcId="{A890560E-F879-47E6-91A5-ED4D2E331067}" destId="{F89C3243-04EA-4D71-A9F7-C5D16C9BD9D5}" srcOrd="0" destOrd="0" presId="urn:microsoft.com/office/officeart/2005/8/layout/list1"/>
    <dgm:cxn modelId="{8A4FE003-E42E-44A7-9EEA-968CA97FE151}" srcId="{CAE72744-6209-43B3-95A0-4355C26C2ED0}" destId="{A890560E-F879-47E6-91A5-ED4D2E331067}" srcOrd="4" destOrd="0" parTransId="{D50383E9-ECFB-4106-B656-4EB7D7E2858A}" sibTransId="{C2FB22C3-4112-4597-9320-8ABD2AD91ECA}"/>
    <dgm:cxn modelId="{EE52638E-A199-4DAF-94EB-35FB1D3DA744}" srcId="{CAE72744-6209-43B3-95A0-4355C26C2ED0}" destId="{A3152ED8-C0C4-4F68-8292-67BA55BF58D5}" srcOrd="2" destOrd="0" parTransId="{380F3A29-EFFE-4538-A51C-7BB41DA38596}" sibTransId="{0A683234-B10A-4693-991E-AB7559FE6B2D}"/>
    <dgm:cxn modelId="{D9FCFBD6-6073-4C71-BF7C-565E9930D74F}" srcId="{CAE72744-6209-43B3-95A0-4355C26C2ED0}" destId="{A1F67915-7242-43E3-B9F4-B2A7FB749459}" srcOrd="5" destOrd="0" parTransId="{691EB15F-C9D7-4383-8958-5FDEB7EC349B}" sibTransId="{C7CCD450-D666-43E8-9C8E-B5C4FEC6AFB4}"/>
    <dgm:cxn modelId="{9DDCAFF3-978B-4629-A9F4-9CC6EF591110}" type="presOf" srcId="{2474DBBD-1964-4F79-9C13-8F858AFB1698}" destId="{35CCE1E9-0D98-4F38-85E0-F00889A3CFEB}" srcOrd="1" destOrd="0" presId="urn:microsoft.com/office/officeart/2005/8/layout/list1"/>
    <dgm:cxn modelId="{B211551B-36FB-4B6B-8731-2CF9F58D33DF}" type="presOf" srcId="{555CF6EA-14AE-45C5-ADCC-151FA9B486A1}" destId="{FDFBCD38-8610-4D56-9062-628090A696FE}" srcOrd="0" destOrd="0" presId="urn:microsoft.com/office/officeart/2005/8/layout/list1"/>
    <dgm:cxn modelId="{68F37F08-C82C-4E9B-911C-80CE7D893939}" type="presParOf" srcId="{D66ED368-EAC1-494E-A13A-CA6A26828AC9}" destId="{F1BC19BC-40C0-4BB7-A63F-7B867B749E1A}" srcOrd="0" destOrd="0" presId="urn:microsoft.com/office/officeart/2005/8/layout/list1"/>
    <dgm:cxn modelId="{A53D046F-D4F1-4CEB-B17B-A0CD51D3972A}" type="presParOf" srcId="{F1BC19BC-40C0-4BB7-A63F-7B867B749E1A}" destId="{6D411F53-F347-4AB0-BE8C-3B0D855F4EE5}" srcOrd="0" destOrd="0" presId="urn:microsoft.com/office/officeart/2005/8/layout/list1"/>
    <dgm:cxn modelId="{57E06FC5-EEDD-4546-826E-F14872580E1D}" type="presParOf" srcId="{F1BC19BC-40C0-4BB7-A63F-7B867B749E1A}" destId="{35CCE1E9-0D98-4F38-85E0-F00889A3CFEB}" srcOrd="1" destOrd="0" presId="urn:microsoft.com/office/officeart/2005/8/layout/list1"/>
    <dgm:cxn modelId="{A2A62EA9-0019-4F33-BE53-9702B91AE271}" type="presParOf" srcId="{D66ED368-EAC1-494E-A13A-CA6A26828AC9}" destId="{3A9504AD-F046-40E0-AA58-0C06F7417CAC}" srcOrd="1" destOrd="0" presId="urn:microsoft.com/office/officeart/2005/8/layout/list1"/>
    <dgm:cxn modelId="{4E01EE10-5CB1-491C-A626-40120896FBFE}" type="presParOf" srcId="{D66ED368-EAC1-494E-A13A-CA6A26828AC9}" destId="{E0F2B78C-DC68-4EBD-BA3D-481BD2100CE7}" srcOrd="2" destOrd="0" presId="urn:microsoft.com/office/officeart/2005/8/layout/list1"/>
    <dgm:cxn modelId="{A9A8AD85-BBDA-414B-BB46-6185C023953A}" type="presParOf" srcId="{D66ED368-EAC1-494E-A13A-CA6A26828AC9}" destId="{85CE18AE-F0CE-4E71-82F6-6FE0E577127C}" srcOrd="3" destOrd="0" presId="urn:microsoft.com/office/officeart/2005/8/layout/list1"/>
    <dgm:cxn modelId="{796BB664-2EFC-446B-94D2-ECFABA3C2BC3}" type="presParOf" srcId="{D66ED368-EAC1-494E-A13A-CA6A26828AC9}" destId="{96A6621B-DD60-48D0-97E3-4817B73E90D7}" srcOrd="4" destOrd="0" presId="urn:microsoft.com/office/officeart/2005/8/layout/list1"/>
    <dgm:cxn modelId="{13D4AAF5-8F00-48B3-A602-EBF0622BE629}" type="presParOf" srcId="{96A6621B-DD60-48D0-97E3-4817B73E90D7}" destId="{4BA31638-7B83-4365-886E-AF9058967F75}" srcOrd="0" destOrd="0" presId="urn:microsoft.com/office/officeart/2005/8/layout/list1"/>
    <dgm:cxn modelId="{A7B3DFBB-045E-4CAF-BA02-A7501D84CEFE}" type="presParOf" srcId="{96A6621B-DD60-48D0-97E3-4817B73E90D7}" destId="{A0C8952D-878D-45BE-B47C-07F457F8E914}" srcOrd="1" destOrd="0" presId="urn:microsoft.com/office/officeart/2005/8/layout/list1"/>
    <dgm:cxn modelId="{133144EF-E552-4C38-9319-F3809CEB9281}" type="presParOf" srcId="{D66ED368-EAC1-494E-A13A-CA6A26828AC9}" destId="{D10C0268-72ED-4E10-8C6D-CDFE60670CC1}" srcOrd="5" destOrd="0" presId="urn:microsoft.com/office/officeart/2005/8/layout/list1"/>
    <dgm:cxn modelId="{F16B17BE-1D1E-4A2A-882E-AB83FA2F64C4}" type="presParOf" srcId="{D66ED368-EAC1-494E-A13A-CA6A26828AC9}" destId="{CEC7D91B-77A9-4A06-94D6-0482C5B4D1B3}" srcOrd="6" destOrd="0" presId="urn:microsoft.com/office/officeart/2005/8/layout/list1"/>
    <dgm:cxn modelId="{F19E4150-C27A-4AF3-BA19-0EB408EF4C8F}" type="presParOf" srcId="{D66ED368-EAC1-494E-A13A-CA6A26828AC9}" destId="{EE177FB1-367E-414C-93AD-1F139E31AAF7}" srcOrd="7" destOrd="0" presId="urn:microsoft.com/office/officeart/2005/8/layout/list1"/>
    <dgm:cxn modelId="{96CFAFA4-E75B-49B9-AF59-ACD8CA679855}" type="presParOf" srcId="{D66ED368-EAC1-494E-A13A-CA6A26828AC9}" destId="{05E7CA82-A131-45E4-88C4-3E6B1E8212C0}" srcOrd="8" destOrd="0" presId="urn:microsoft.com/office/officeart/2005/8/layout/list1"/>
    <dgm:cxn modelId="{8B32B8B0-F1F1-473B-B7A7-6E3B4B260F21}" type="presParOf" srcId="{05E7CA82-A131-45E4-88C4-3E6B1E8212C0}" destId="{6A14C47C-4C06-46A2-A40A-AD4F01543D7F}" srcOrd="0" destOrd="0" presId="urn:microsoft.com/office/officeart/2005/8/layout/list1"/>
    <dgm:cxn modelId="{229F05BB-40B6-4B84-9DE5-A139A2E4866C}" type="presParOf" srcId="{05E7CA82-A131-45E4-88C4-3E6B1E8212C0}" destId="{4C84A7DD-9A75-4F38-A2EF-C3A1E637FB4E}" srcOrd="1" destOrd="0" presId="urn:microsoft.com/office/officeart/2005/8/layout/list1"/>
    <dgm:cxn modelId="{515B473C-3A13-4A27-A4AA-973F353B6D00}" type="presParOf" srcId="{D66ED368-EAC1-494E-A13A-CA6A26828AC9}" destId="{376BF122-AC2A-485A-96F4-68577C0E1628}" srcOrd="9" destOrd="0" presId="urn:microsoft.com/office/officeart/2005/8/layout/list1"/>
    <dgm:cxn modelId="{5CCAC1E8-3E32-44F7-A360-71023E1064AC}" type="presParOf" srcId="{D66ED368-EAC1-494E-A13A-CA6A26828AC9}" destId="{4D88D86C-A4DC-4A16-9D65-8672A177F7F6}" srcOrd="10" destOrd="0" presId="urn:microsoft.com/office/officeart/2005/8/layout/list1"/>
    <dgm:cxn modelId="{F177D665-0B3D-4E34-9574-7B2B49BC472D}" type="presParOf" srcId="{D66ED368-EAC1-494E-A13A-CA6A26828AC9}" destId="{BB017B28-3832-4E57-A712-3DDA011C98FF}" srcOrd="11" destOrd="0" presId="urn:microsoft.com/office/officeart/2005/8/layout/list1"/>
    <dgm:cxn modelId="{E3F07B08-575C-4D6D-9E1E-8A500CF34BFA}" type="presParOf" srcId="{D66ED368-EAC1-494E-A13A-CA6A26828AC9}" destId="{9E1F5992-4368-4126-B2FE-4CC954A9BB5F}" srcOrd="12" destOrd="0" presId="urn:microsoft.com/office/officeart/2005/8/layout/list1"/>
    <dgm:cxn modelId="{991E3647-E6ED-426E-B085-07C5BDDD2193}" type="presParOf" srcId="{9E1F5992-4368-4126-B2FE-4CC954A9BB5F}" destId="{FDFBCD38-8610-4D56-9062-628090A696FE}" srcOrd="0" destOrd="0" presId="urn:microsoft.com/office/officeart/2005/8/layout/list1"/>
    <dgm:cxn modelId="{F34CA95F-0C1C-4C1A-B53F-420BB5B4EB62}" type="presParOf" srcId="{9E1F5992-4368-4126-B2FE-4CC954A9BB5F}" destId="{B12892FC-0AC8-4479-92B8-FC2AAAE4598F}" srcOrd="1" destOrd="0" presId="urn:microsoft.com/office/officeart/2005/8/layout/list1"/>
    <dgm:cxn modelId="{0A176857-48DD-43C0-845D-460701F3272F}" type="presParOf" srcId="{D66ED368-EAC1-494E-A13A-CA6A26828AC9}" destId="{959E6A55-714A-48BD-85BE-3CBE6B50CB04}" srcOrd="13" destOrd="0" presId="urn:microsoft.com/office/officeart/2005/8/layout/list1"/>
    <dgm:cxn modelId="{230A9E20-F28F-49F3-B2FD-4D3F37F4339C}" type="presParOf" srcId="{D66ED368-EAC1-494E-A13A-CA6A26828AC9}" destId="{7A0584D7-CBDF-4402-8E05-C8230DA24A0E}" srcOrd="14" destOrd="0" presId="urn:microsoft.com/office/officeart/2005/8/layout/list1"/>
    <dgm:cxn modelId="{5905BE09-DBD1-41D2-A43E-0AAC57809896}" type="presParOf" srcId="{D66ED368-EAC1-494E-A13A-CA6A26828AC9}" destId="{EA3FB219-F8BA-45EE-B3C7-2C90836FFB59}" srcOrd="15" destOrd="0" presId="urn:microsoft.com/office/officeart/2005/8/layout/list1"/>
    <dgm:cxn modelId="{E04FB9A8-CD6E-460C-85DC-0F7BEEC4245F}" type="presParOf" srcId="{D66ED368-EAC1-494E-A13A-CA6A26828AC9}" destId="{853E9422-6248-4EDF-9182-5F42D0668871}" srcOrd="16" destOrd="0" presId="urn:microsoft.com/office/officeart/2005/8/layout/list1"/>
    <dgm:cxn modelId="{763A90F0-AB9F-4347-9BFA-1938133A5E23}" type="presParOf" srcId="{853E9422-6248-4EDF-9182-5F42D0668871}" destId="{F89C3243-04EA-4D71-A9F7-C5D16C9BD9D5}" srcOrd="0" destOrd="0" presId="urn:microsoft.com/office/officeart/2005/8/layout/list1"/>
    <dgm:cxn modelId="{5A7B822D-5F1C-4AA9-B54D-BD2FB7A6F243}" type="presParOf" srcId="{853E9422-6248-4EDF-9182-5F42D0668871}" destId="{E74C836F-E003-4CCE-8FA4-B43724F89D0A}" srcOrd="1" destOrd="0" presId="urn:microsoft.com/office/officeart/2005/8/layout/list1"/>
    <dgm:cxn modelId="{C38DAF67-6996-4023-B231-48916F893EE9}" type="presParOf" srcId="{D66ED368-EAC1-494E-A13A-CA6A26828AC9}" destId="{A3FA5202-6D99-478B-BBB0-4DE05AF34933}" srcOrd="17" destOrd="0" presId="urn:microsoft.com/office/officeart/2005/8/layout/list1"/>
    <dgm:cxn modelId="{F20E5CEC-839B-44F5-820B-860FC51FDDD1}" type="presParOf" srcId="{D66ED368-EAC1-494E-A13A-CA6A26828AC9}" destId="{9093FA07-B772-4F97-9EB4-2596759F6DCD}" srcOrd="18" destOrd="0" presId="urn:microsoft.com/office/officeart/2005/8/layout/list1"/>
    <dgm:cxn modelId="{1DF6AF64-DBB7-493C-B661-97DDB7E5592F}" type="presParOf" srcId="{D66ED368-EAC1-494E-A13A-CA6A26828AC9}" destId="{29D6107D-9E5A-458A-97E5-8B81246E04F1}" srcOrd="19" destOrd="0" presId="urn:microsoft.com/office/officeart/2005/8/layout/list1"/>
    <dgm:cxn modelId="{6572A34B-7A2E-4D84-AAF8-0AB99D598F15}" type="presParOf" srcId="{D66ED368-EAC1-494E-A13A-CA6A26828AC9}" destId="{401D64B1-9004-40EC-857B-3E63A99C6A3B}" srcOrd="20" destOrd="0" presId="urn:microsoft.com/office/officeart/2005/8/layout/list1"/>
    <dgm:cxn modelId="{7D883B71-9C41-4C2F-85FD-080E933BF423}" type="presParOf" srcId="{401D64B1-9004-40EC-857B-3E63A99C6A3B}" destId="{9A2E6D5A-C0AE-4921-8DAA-547E5FDA5FE4}" srcOrd="0" destOrd="0" presId="urn:microsoft.com/office/officeart/2005/8/layout/list1"/>
    <dgm:cxn modelId="{035C7144-3946-4B5A-A9B5-5C28A6616F04}" type="presParOf" srcId="{401D64B1-9004-40EC-857B-3E63A99C6A3B}" destId="{1815EBD3-5556-48AE-A8DF-F70CA1C9415A}" srcOrd="1" destOrd="0" presId="urn:microsoft.com/office/officeart/2005/8/layout/list1"/>
    <dgm:cxn modelId="{D5F9671D-FC19-45E1-97BB-8F48C502E2BE}" type="presParOf" srcId="{D66ED368-EAC1-494E-A13A-CA6A26828AC9}" destId="{F9BEBFB3-FDDC-4E5E-A886-86E6663DFD3E}" srcOrd="21" destOrd="0" presId="urn:microsoft.com/office/officeart/2005/8/layout/list1"/>
    <dgm:cxn modelId="{389D8B22-7C73-41F6-965C-94A95BBD8E12}" type="presParOf" srcId="{D66ED368-EAC1-494E-A13A-CA6A26828AC9}" destId="{F54AA106-82C0-4D6E-A1BC-6D23CB644317}"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E72744-6209-43B3-95A0-4355C26C2ED0}" type="doc">
      <dgm:prSet loTypeId="urn:microsoft.com/office/officeart/2005/8/layout/list1" loCatId="list" qsTypeId="urn:microsoft.com/office/officeart/2005/8/quickstyle/simple3" qsCatId="simple" csTypeId="urn:microsoft.com/office/officeart/2005/8/colors/accent6_4" csCatId="accent6" phldr="1"/>
      <dgm:spPr/>
      <dgm:t>
        <a:bodyPr/>
        <a:lstStyle/>
        <a:p>
          <a:endParaRPr lang="en-US"/>
        </a:p>
      </dgm:t>
    </dgm:pt>
    <dgm:pt modelId="{2474DBBD-1964-4F79-9C13-8F858AFB1698}">
      <dgm:prSet custT="1"/>
      <dgm:spPr/>
      <dgm:t>
        <a:bodyPr/>
        <a:lstStyle/>
        <a:p>
          <a:r>
            <a:rPr lang="en-US" sz="2400" b="0" dirty="0" smtClean="0">
              <a:solidFill>
                <a:srgbClr val="00408C"/>
              </a:solidFill>
            </a:rPr>
            <a:t>The EU-ACP negotiations should base the new partnerships on existing / effective RECs - introduce more flexibility </a:t>
          </a:r>
          <a:endParaRPr lang="en-US" sz="2400" b="0" dirty="0">
            <a:solidFill>
              <a:srgbClr val="00408C"/>
            </a:solidFill>
          </a:endParaRPr>
        </a:p>
      </dgm:t>
    </dgm:pt>
    <dgm:pt modelId="{B85EECAD-2337-49E1-A7C1-6FC077D79DCF}" type="parTrans" cxnId="{AFC2DB79-85B1-48D7-A2FD-36F769EEB84F}">
      <dgm:prSet/>
      <dgm:spPr/>
      <dgm:t>
        <a:bodyPr/>
        <a:lstStyle/>
        <a:p>
          <a:endParaRPr lang="en-US"/>
        </a:p>
      </dgm:t>
    </dgm:pt>
    <dgm:pt modelId="{38C2C92A-22FF-441B-926C-C34FFE145637}" type="sibTrans" cxnId="{AFC2DB79-85B1-48D7-A2FD-36F769EEB84F}">
      <dgm:prSet/>
      <dgm:spPr/>
      <dgm:t>
        <a:bodyPr/>
        <a:lstStyle/>
        <a:p>
          <a:endParaRPr lang="en-US"/>
        </a:p>
      </dgm:t>
    </dgm:pt>
    <dgm:pt modelId="{D10D0E83-AC30-4C62-80C9-962A57E4E2CF}">
      <dgm:prSet custT="1"/>
      <dgm:spPr/>
      <dgm:t>
        <a:bodyPr/>
        <a:lstStyle/>
        <a:p>
          <a:r>
            <a:rPr lang="en-US" sz="2400" b="0" dirty="0" smtClean="0">
              <a:solidFill>
                <a:srgbClr val="00408C"/>
              </a:solidFill>
            </a:rPr>
            <a:t>Promote industrial and technology - based partnerships </a:t>
          </a:r>
          <a:endParaRPr lang="en-US" sz="2400" b="0" dirty="0">
            <a:solidFill>
              <a:srgbClr val="00408C"/>
            </a:solidFill>
          </a:endParaRPr>
        </a:p>
      </dgm:t>
    </dgm:pt>
    <dgm:pt modelId="{06C5CF1C-4996-44DA-ACAE-DC3D6776AE63}" type="parTrans" cxnId="{E87BD062-21CB-4629-88ED-F8DB475037E5}">
      <dgm:prSet/>
      <dgm:spPr/>
      <dgm:t>
        <a:bodyPr/>
        <a:lstStyle/>
        <a:p>
          <a:endParaRPr lang="en-US"/>
        </a:p>
      </dgm:t>
    </dgm:pt>
    <dgm:pt modelId="{80CC3D25-5FA2-4E91-8182-5477FC20A89F}" type="sibTrans" cxnId="{E87BD062-21CB-4629-88ED-F8DB475037E5}">
      <dgm:prSet/>
      <dgm:spPr/>
      <dgm:t>
        <a:bodyPr/>
        <a:lstStyle/>
        <a:p>
          <a:endParaRPr lang="en-US"/>
        </a:p>
      </dgm:t>
    </dgm:pt>
    <dgm:pt modelId="{A3152ED8-C0C4-4F68-8292-67BA55BF58D5}">
      <dgm:prSet custT="1"/>
      <dgm:spPr/>
      <dgm:t>
        <a:bodyPr/>
        <a:lstStyle/>
        <a:p>
          <a:r>
            <a:rPr lang="en-US" sz="2400" b="0" dirty="0" smtClean="0">
              <a:solidFill>
                <a:srgbClr val="00408C"/>
              </a:solidFill>
            </a:rPr>
            <a:t>Provide adequate support for development solutions</a:t>
          </a:r>
          <a:endParaRPr lang="en-US" sz="2400" b="0" dirty="0">
            <a:solidFill>
              <a:srgbClr val="00408C"/>
            </a:solidFill>
          </a:endParaRPr>
        </a:p>
      </dgm:t>
    </dgm:pt>
    <dgm:pt modelId="{380F3A29-EFFE-4538-A51C-7BB41DA38596}" type="parTrans" cxnId="{EE52638E-A199-4DAF-94EB-35FB1D3DA744}">
      <dgm:prSet/>
      <dgm:spPr/>
      <dgm:t>
        <a:bodyPr/>
        <a:lstStyle/>
        <a:p>
          <a:endParaRPr lang="en-US"/>
        </a:p>
      </dgm:t>
    </dgm:pt>
    <dgm:pt modelId="{0A683234-B10A-4693-991E-AB7559FE6B2D}" type="sibTrans" cxnId="{EE52638E-A199-4DAF-94EB-35FB1D3DA744}">
      <dgm:prSet/>
      <dgm:spPr/>
      <dgm:t>
        <a:bodyPr/>
        <a:lstStyle/>
        <a:p>
          <a:endParaRPr lang="en-US"/>
        </a:p>
      </dgm:t>
    </dgm:pt>
    <dgm:pt modelId="{555CF6EA-14AE-45C5-ADCC-151FA9B486A1}">
      <dgm:prSet custT="1"/>
      <dgm:spPr/>
      <dgm:t>
        <a:bodyPr/>
        <a:lstStyle/>
        <a:p>
          <a:r>
            <a:rPr lang="en-US" sz="2400" dirty="0" smtClean="0">
              <a:solidFill>
                <a:srgbClr val="00408C"/>
              </a:solidFill>
            </a:rPr>
            <a:t>Involve industrial - based investment and private actors</a:t>
          </a:r>
          <a:endParaRPr lang="en-US" sz="2400" dirty="0">
            <a:solidFill>
              <a:srgbClr val="00408C"/>
            </a:solidFill>
          </a:endParaRPr>
        </a:p>
      </dgm:t>
    </dgm:pt>
    <dgm:pt modelId="{617DA073-8835-40D5-B9B8-00C420B93889}" type="parTrans" cxnId="{22DD0DF4-67B4-4359-8579-A408A38AE088}">
      <dgm:prSet/>
      <dgm:spPr/>
      <dgm:t>
        <a:bodyPr/>
        <a:lstStyle/>
        <a:p>
          <a:endParaRPr lang="en-US"/>
        </a:p>
      </dgm:t>
    </dgm:pt>
    <dgm:pt modelId="{0D8E0A03-BA1D-4A2C-A08C-86EE71DC9CFC}" type="sibTrans" cxnId="{22DD0DF4-67B4-4359-8579-A408A38AE088}">
      <dgm:prSet/>
      <dgm:spPr/>
      <dgm:t>
        <a:bodyPr/>
        <a:lstStyle/>
        <a:p>
          <a:endParaRPr lang="en-US"/>
        </a:p>
      </dgm:t>
    </dgm:pt>
    <dgm:pt modelId="{A890560E-F879-47E6-91A5-ED4D2E331067}">
      <dgm:prSet custT="1"/>
      <dgm:spPr/>
      <dgm:t>
        <a:bodyPr/>
        <a:lstStyle/>
        <a:p>
          <a:r>
            <a:rPr lang="en-US" sz="2400" b="0" dirty="0" smtClean="0">
              <a:solidFill>
                <a:srgbClr val="00408C"/>
              </a:solidFill>
            </a:rPr>
            <a:t>Harnessing Innovative Research for Development  IP/ Patents</a:t>
          </a:r>
          <a:endParaRPr lang="en-US" sz="2400" b="0" dirty="0">
            <a:solidFill>
              <a:srgbClr val="00408C"/>
            </a:solidFill>
          </a:endParaRPr>
        </a:p>
      </dgm:t>
    </dgm:pt>
    <dgm:pt modelId="{D50383E9-ECFB-4106-B656-4EB7D7E2858A}" type="parTrans" cxnId="{8A4FE003-E42E-44A7-9EEA-968CA97FE151}">
      <dgm:prSet/>
      <dgm:spPr/>
      <dgm:t>
        <a:bodyPr/>
        <a:lstStyle/>
        <a:p>
          <a:endParaRPr lang="en-US"/>
        </a:p>
      </dgm:t>
    </dgm:pt>
    <dgm:pt modelId="{C2FB22C3-4112-4597-9320-8ABD2AD91ECA}" type="sibTrans" cxnId="{8A4FE003-E42E-44A7-9EEA-968CA97FE151}">
      <dgm:prSet/>
      <dgm:spPr/>
      <dgm:t>
        <a:bodyPr/>
        <a:lstStyle/>
        <a:p>
          <a:endParaRPr lang="en-US"/>
        </a:p>
      </dgm:t>
    </dgm:pt>
    <dgm:pt modelId="{A1F67915-7242-43E3-B9F4-B2A7FB749459}">
      <dgm:prSet custT="1"/>
      <dgm:spPr/>
      <dgm:t>
        <a:bodyPr/>
        <a:lstStyle/>
        <a:p>
          <a:r>
            <a:rPr lang="en-US" sz="2400" dirty="0" smtClean="0">
              <a:solidFill>
                <a:srgbClr val="00408C"/>
              </a:solidFill>
            </a:rPr>
            <a:t>Establish practical mechanisms for “reverse technology”</a:t>
          </a:r>
          <a:endParaRPr lang="en-US" sz="2400" dirty="0">
            <a:solidFill>
              <a:srgbClr val="00408C"/>
            </a:solidFill>
          </a:endParaRPr>
        </a:p>
      </dgm:t>
    </dgm:pt>
    <dgm:pt modelId="{691EB15F-C9D7-4383-8958-5FDEB7EC349B}" type="parTrans" cxnId="{D9FCFBD6-6073-4C71-BF7C-565E9930D74F}">
      <dgm:prSet/>
      <dgm:spPr/>
      <dgm:t>
        <a:bodyPr/>
        <a:lstStyle/>
        <a:p>
          <a:endParaRPr lang="en-US"/>
        </a:p>
      </dgm:t>
    </dgm:pt>
    <dgm:pt modelId="{C7CCD450-D666-43E8-9C8E-B5C4FEC6AFB4}" type="sibTrans" cxnId="{D9FCFBD6-6073-4C71-BF7C-565E9930D74F}">
      <dgm:prSet/>
      <dgm:spPr/>
      <dgm:t>
        <a:bodyPr/>
        <a:lstStyle/>
        <a:p>
          <a:endParaRPr lang="en-US"/>
        </a:p>
      </dgm:t>
    </dgm:pt>
    <dgm:pt modelId="{D66ED368-EAC1-494E-A13A-CA6A26828AC9}" type="pres">
      <dgm:prSet presAssocID="{CAE72744-6209-43B3-95A0-4355C26C2ED0}" presName="linear" presStyleCnt="0">
        <dgm:presLayoutVars>
          <dgm:dir/>
          <dgm:animLvl val="lvl"/>
          <dgm:resizeHandles val="exact"/>
        </dgm:presLayoutVars>
      </dgm:prSet>
      <dgm:spPr/>
      <dgm:t>
        <a:bodyPr/>
        <a:lstStyle/>
        <a:p>
          <a:endParaRPr lang="en-US"/>
        </a:p>
      </dgm:t>
    </dgm:pt>
    <dgm:pt modelId="{F1BC19BC-40C0-4BB7-A63F-7B867B749E1A}" type="pres">
      <dgm:prSet presAssocID="{2474DBBD-1964-4F79-9C13-8F858AFB1698}" presName="parentLin" presStyleCnt="0"/>
      <dgm:spPr/>
      <dgm:t>
        <a:bodyPr/>
        <a:lstStyle/>
        <a:p>
          <a:endParaRPr lang="en-US"/>
        </a:p>
      </dgm:t>
    </dgm:pt>
    <dgm:pt modelId="{6D411F53-F347-4AB0-BE8C-3B0D855F4EE5}" type="pres">
      <dgm:prSet presAssocID="{2474DBBD-1964-4F79-9C13-8F858AFB1698}" presName="parentLeftMargin" presStyleLbl="node1" presStyleIdx="0" presStyleCnt="6"/>
      <dgm:spPr/>
      <dgm:t>
        <a:bodyPr/>
        <a:lstStyle/>
        <a:p>
          <a:endParaRPr lang="en-US"/>
        </a:p>
      </dgm:t>
    </dgm:pt>
    <dgm:pt modelId="{35CCE1E9-0D98-4F38-85E0-F00889A3CFEB}" type="pres">
      <dgm:prSet presAssocID="{2474DBBD-1964-4F79-9C13-8F858AFB1698}" presName="parentText" presStyleLbl="node1" presStyleIdx="0" presStyleCnt="6" custScaleX="139925" custScaleY="135397">
        <dgm:presLayoutVars>
          <dgm:chMax val="0"/>
          <dgm:bulletEnabled val="1"/>
        </dgm:presLayoutVars>
      </dgm:prSet>
      <dgm:spPr/>
      <dgm:t>
        <a:bodyPr/>
        <a:lstStyle/>
        <a:p>
          <a:endParaRPr lang="en-US"/>
        </a:p>
      </dgm:t>
    </dgm:pt>
    <dgm:pt modelId="{3A9504AD-F046-40E0-AA58-0C06F7417CAC}" type="pres">
      <dgm:prSet presAssocID="{2474DBBD-1964-4F79-9C13-8F858AFB1698}" presName="negativeSpace" presStyleCnt="0"/>
      <dgm:spPr/>
      <dgm:t>
        <a:bodyPr/>
        <a:lstStyle/>
        <a:p>
          <a:endParaRPr lang="en-US"/>
        </a:p>
      </dgm:t>
    </dgm:pt>
    <dgm:pt modelId="{E0F2B78C-DC68-4EBD-BA3D-481BD2100CE7}" type="pres">
      <dgm:prSet presAssocID="{2474DBBD-1964-4F79-9C13-8F858AFB1698}" presName="childText" presStyleLbl="conFgAcc1" presStyleIdx="0" presStyleCnt="6">
        <dgm:presLayoutVars>
          <dgm:bulletEnabled val="1"/>
        </dgm:presLayoutVars>
      </dgm:prSet>
      <dgm:spPr/>
      <dgm:t>
        <a:bodyPr/>
        <a:lstStyle/>
        <a:p>
          <a:endParaRPr lang="en-US"/>
        </a:p>
      </dgm:t>
    </dgm:pt>
    <dgm:pt modelId="{85CE18AE-F0CE-4E71-82F6-6FE0E577127C}" type="pres">
      <dgm:prSet presAssocID="{38C2C92A-22FF-441B-926C-C34FFE145637}" presName="spaceBetweenRectangles" presStyleCnt="0"/>
      <dgm:spPr/>
      <dgm:t>
        <a:bodyPr/>
        <a:lstStyle/>
        <a:p>
          <a:endParaRPr lang="en-US"/>
        </a:p>
      </dgm:t>
    </dgm:pt>
    <dgm:pt modelId="{96A6621B-DD60-48D0-97E3-4817B73E90D7}" type="pres">
      <dgm:prSet presAssocID="{D10D0E83-AC30-4C62-80C9-962A57E4E2CF}" presName="parentLin" presStyleCnt="0"/>
      <dgm:spPr/>
      <dgm:t>
        <a:bodyPr/>
        <a:lstStyle/>
        <a:p>
          <a:endParaRPr lang="en-US"/>
        </a:p>
      </dgm:t>
    </dgm:pt>
    <dgm:pt modelId="{4BA31638-7B83-4365-886E-AF9058967F75}" type="pres">
      <dgm:prSet presAssocID="{D10D0E83-AC30-4C62-80C9-962A57E4E2CF}" presName="parentLeftMargin" presStyleLbl="node1" presStyleIdx="0" presStyleCnt="6"/>
      <dgm:spPr/>
      <dgm:t>
        <a:bodyPr/>
        <a:lstStyle/>
        <a:p>
          <a:endParaRPr lang="en-US"/>
        </a:p>
      </dgm:t>
    </dgm:pt>
    <dgm:pt modelId="{A0C8952D-878D-45BE-B47C-07F457F8E914}" type="pres">
      <dgm:prSet presAssocID="{D10D0E83-AC30-4C62-80C9-962A57E4E2CF}" presName="parentText" presStyleLbl="node1" presStyleIdx="1" presStyleCnt="6" custScaleX="137280" custScaleY="123467">
        <dgm:presLayoutVars>
          <dgm:chMax val="0"/>
          <dgm:bulletEnabled val="1"/>
        </dgm:presLayoutVars>
      </dgm:prSet>
      <dgm:spPr/>
      <dgm:t>
        <a:bodyPr/>
        <a:lstStyle/>
        <a:p>
          <a:endParaRPr lang="en-US"/>
        </a:p>
      </dgm:t>
    </dgm:pt>
    <dgm:pt modelId="{D10C0268-72ED-4E10-8C6D-CDFE60670CC1}" type="pres">
      <dgm:prSet presAssocID="{D10D0E83-AC30-4C62-80C9-962A57E4E2CF}" presName="negativeSpace" presStyleCnt="0"/>
      <dgm:spPr/>
      <dgm:t>
        <a:bodyPr/>
        <a:lstStyle/>
        <a:p>
          <a:endParaRPr lang="en-US"/>
        </a:p>
      </dgm:t>
    </dgm:pt>
    <dgm:pt modelId="{CEC7D91B-77A9-4A06-94D6-0482C5B4D1B3}" type="pres">
      <dgm:prSet presAssocID="{D10D0E83-AC30-4C62-80C9-962A57E4E2CF}" presName="childText" presStyleLbl="conFgAcc1" presStyleIdx="1" presStyleCnt="6">
        <dgm:presLayoutVars>
          <dgm:bulletEnabled val="1"/>
        </dgm:presLayoutVars>
      </dgm:prSet>
      <dgm:spPr/>
      <dgm:t>
        <a:bodyPr/>
        <a:lstStyle/>
        <a:p>
          <a:endParaRPr lang="en-US"/>
        </a:p>
      </dgm:t>
    </dgm:pt>
    <dgm:pt modelId="{EE177FB1-367E-414C-93AD-1F139E31AAF7}" type="pres">
      <dgm:prSet presAssocID="{80CC3D25-5FA2-4E91-8182-5477FC20A89F}" presName="spaceBetweenRectangles" presStyleCnt="0"/>
      <dgm:spPr/>
      <dgm:t>
        <a:bodyPr/>
        <a:lstStyle/>
        <a:p>
          <a:endParaRPr lang="en-US"/>
        </a:p>
      </dgm:t>
    </dgm:pt>
    <dgm:pt modelId="{05E7CA82-A131-45E4-88C4-3E6B1E8212C0}" type="pres">
      <dgm:prSet presAssocID="{A3152ED8-C0C4-4F68-8292-67BA55BF58D5}" presName="parentLin" presStyleCnt="0"/>
      <dgm:spPr/>
      <dgm:t>
        <a:bodyPr/>
        <a:lstStyle/>
        <a:p>
          <a:endParaRPr lang="en-US"/>
        </a:p>
      </dgm:t>
    </dgm:pt>
    <dgm:pt modelId="{6A14C47C-4C06-46A2-A40A-AD4F01543D7F}" type="pres">
      <dgm:prSet presAssocID="{A3152ED8-C0C4-4F68-8292-67BA55BF58D5}" presName="parentLeftMargin" presStyleLbl="node1" presStyleIdx="1" presStyleCnt="6"/>
      <dgm:spPr/>
      <dgm:t>
        <a:bodyPr/>
        <a:lstStyle/>
        <a:p>
          <a:endParaRPr lang="en-US"/>
        </a:p>
      </dgm:t>
    </dgm:pt>
    <dgm:pt modelId="{4C84A7DD-9A75-4F38-A2EF-C3A1E637FB4E}" type="pres">
      <dgm:prSet presAssocID="{A3152ED8-C0C4-4F68-8292-67BA55BF58D5}" presName="parentText" presStyleLbl="node1" presStyleIdx="2" presStyleCnt="6" custScaleX="135725" custScaleY="116275">
        <dgm:presLayoutVars>
          <dgm:chMax val="0"/>
          <dgm:bulletEnabled val="1"/>
        </dgm:presLayoutVars>
      </dgm:prSet>
      <dgm:spPr/>
      <dgm:t>
        <a:bodyPr/>
        <a:lstStyle/>
        <a:p>
          <a:endParaRPr lang="en-US"/>
        </a:p>
      </dgm:t>
    </dgm:pt>
    <dgm:pt modelId="{376BF122-AC2A-485A-96F4-68577C0E1628}" type="pres">
      <dgm:prSet presAssocID="{A3152ED8-C0C4-4F68-8292-67BA55BF58D5}" presName="negativeSpace" presStyleCnt="0"/>
      <dgm:spPr/>
      <dgm:t>
        <a:bodyPr/>
        <a:lstStyle/>
        <a:p>
          <a:endParaRPr lang="en-US"/>
        </a:p>
      </dgm:t>
    </dgm:pt>
    <dgm:pt modelId="{4D88D86C-A4DC-4A16-9D65-8672A177F7F6}" type="pres">
      <dgm:prSet presAssocID="{A3152ED8-C0C4-4F68-8292-67BA55BF58D5}" presName="childText" presStyleLbl="conFgAcc1" presStyleIdx="2" presStyleCnt="6">
        <dgm:presLayoutVars>
          <dgm:bulletEnabled val="1"/>
        </dgm:presLayoutVars>
      </dgm:prSet>
      <dgm:spPr/>
      <dgm:t>
        <a:bodyPr/>
        <a:lstStyle/>
        <a:p>
          <a:endParaRPr lang="en-US"/>
        </a:p>
      </dgm:t>
    </dgm:pt>
    <dgm:pt modelId="{BB017B28-3832-4E57-A712-3DDA011C98FF}" type="pres">
      <dgm:prSet presAssocID="{0A683234-B10A-4693-991E-AB7559FE6B2D}" presName="spaceBetweenRectangles" presStyleCnt="0"/>
      <dgm:spPr/>
      <dgm:t>
        <a:bodyPr/>
        <a:lstStyle/>
        <a:p>
          <a:endParaRPr lang="en-US"/>
        </a:p>
      </dgm:t>
    </dgm:pt>
    <dgm:pt modelId="{9E1F5992-4368-4126-B2FE-4CC954A9BB5F}" type="pres">
      <dgm:prSet presAssocID="{555CF6EA-14AE-45C5-ADCC-151FA9B486A1}" presName="parentLin" presStyleCnt="0"/>
      <dgm:spPr/>
      <dgm:t>
        <a:bodyPr/>
        <a:lstStyle/>
        <a:p>
          <a:endParaRPr lang="en-US"/>
        </a:p>
      </dgm:t>
    </dgm:pt>
    <dgm:pt modelId="{FDFBCD38-8610-4D56-9062-628090A696FE}" type="pres">
      <dgm:prSet presAssocID="{555CF6EA-14AE-45C5-ADCC-151FA9B486A1}" presName="parentLeftMargin" presStyleLbl="node1" presStyleIdx="2" presStyleCnt="6"/>
      <dgm:spPr/>
      <dgm:t>
        <a:bodyPr/>
        <a:lstStyle/>
        <a:p>
          <a:endParaRPr lang="en-US"/>
        </a:p>
      </dgm:t>
    </dgm:pt>
    <dgm:pt modelId="{B12892FC-0AC8-4479-92B8-FC2AAAE4598F}" type="pres">
      <dgm:prSet presAssocID="{555CF6EA-14AE-45C5-ADCC-151FA9B486A1}" presName="parentText" presStyleLbl="node1" presStyleIdx="3" presStyleCnt="6" custScaleX="137256" custScaleY="123780" custLinFactNeighborX="134" custLinFactNeighborY="-207">
        <dgm:presLayoutVars>
          <dgm:chMax val="0"/>
          <dgm:bulletEnabled val="1"/>
        </dgm:presLayoutVars>
      </dgm:prSet>
      <dgm:spPr/>
      <dgm:t>
        <a:bodyPr/>
        <a:lstStyle/>
        <a:p>
          <a:endParaRPr lang="en-US"/>
        </a:p>
      </dgm:t>
    </dgm:pt>
    <dgm:pt modelId="{959E6A55-714A-48BD-85BE-3CBE6B50CB04}" type="pres">
      <dgm:prSet presAssocID="{555CF6EA-14AE-45C5-ADCC-151FA9B486A1}" presName="negativeSpace" presStyleCnt="0"/>
      <dgm:spPr/>
      <dgm:t>
        <a:bodyPr/>
        <a:lstStyle/>
        <a:p>
          <a:endParaRPr lang="en-US"/>
        </a:p>
      </dgm:t>
    </dgm:pt>
    <dgm:pt modelId="{7A0584D7-CBDF-4402-8E05-C8230DA24A0E}" type="pres">
      <dgm:prSet presAssocID="{555CF6EA-14AE-45C5-ADCC-151FA9B486A1}" presName="childText" presStyleLbl="conFgAcc1" presStyleIdx="3" presStyleCnt="6">
        <dgm:presLayoutVars>
          <dgm:bulletEnabled val="1"/>
        </dgm:presLayoutVars>
      </dgm:prSet>
      <dgm:spPr/>
      <dgm:t>
        <a:bodyPr/>
        <a:lstStyle/>
        <a:p>
          <a:endParaRPr lang="en-US"/>
        </a:p>
      </dgm:t>
    </dgm:pt>
    <dgm:pt modelId="{EA3FB219-F8BA-45EE-B3C7-2C90836FFB59}" type="pres">
      <dgm:prSet presAssocID="{0D8E0A03-BA1D-4A2C-A08C-86EE71DC9CFC}" presName="spaceBetweenRectangles" presStyleCnt="0"/>
      <dgm:spPr/>
      <dgm:t>
        <a:bodyPr/>
        <a:lstStyle/>
        <a:p>
          <a:endParaRPr lang="en-US"/>
        </a:p>
      </dgm:t>
    </dgm:pt>
    <dgm:pt modelId="{853E9422-6248-4EDF-9182-5F42D0668871}" type="pres">
      <dgm:prSet presAssocID="{A890560E-F879-47E6-91A5-ED4D2E331067}" presName="parentLin" presStyleCnt="0"/>
      <dgm:spPr/>
      <dgm:t>
        <a:bodyPr/>
        <a:lstStyle/>
        <a:p>
          <a:endParaRPr lang="en-US"/>
        </a:p>
      </dgm:t>
    </dgm:pt>
    <dgm:pt modelId="{F89C3243-04EA-4D71-A9F7-C5D16C9BD9D5}" type="pres">
      <dgm:prSet presAssocID="{A890560E-F879-47E6-91A5-ED4D2E331067}" presName="parentLeftMargin" presStyleLbl="node1" presStyleIdx="3" presStyleCnt="6"/>
      <dgm:spPr/>
      <dgm:t>
        <a:bodyPr/>
        <a:lstStyle/>
        <a:p>
          <a:endParaRPr lang="en-US"/>
        </a:p>
      </dgm:t>
    </dgm:pt>
    <dgm:pt modelId="{E74C836F-E003-4CCE-8FA4-B43724F89D0A}" type="pres">
      <dgm:prSet presAssocID="{A890560E-F879-47E6-91A5-ED4D2E331067}" presName="parentText" presStyleLbl="node1" presStyleIdx="4" presStyleCnt="6" custScaleX="142857">
        <dgm:presLayoutVars>
          <dgm:chMax val="0"/>
          <dgm:bulletEnabled val="1"/>
        </dgm:presLayoutVars>
      </dgm:prSet>
      <dgm:spPr/>
      <dgm:t>
        <a:bodyPr/>
        <a:lstStyle/>
        <a:p>
          <a:endParaRPr lang="en-US"/>
        </a:p>
      </dgm:t>
    </dgm:pt>
    <dgm:pt modelId="{A3FA5202-6D99-478B-BBB0-4DE05AF34933}" type="pres">
      <dgm:prSet presAssocID="{A890560E-F879-47E6-91A5-ED4D2E331067}" presName="negativeSpace" presStyleCnt="0"/>
      <dgm:spPr/>
      <dgm:t>
        <a:bodyPr/>
        <a:lstStyle/>
        <a:p>
          <a:endParaRPr lang="en-US"/>
        </a:p>
      </dgm:t>
    </dgm:pt>
    <dgm:pt modelId="{9093FA07-B772-4F97-9EB4-2596759F6DCD}" type="pres">
      <dgm:prSet presAssocID="{A890560E-F879-47E6-91A5-ED4D2E331067}" presName="childText" presStyleLbl="conFgAcc1" presStyleIdx="4" presStyleCnt="6">
        <dgm:presLayoutVars>
          <dgm:bulletEnabled val="1"/>
        </dgm:presLayoutVars>
      </dgm:prSet>
      <dgm:spPr/>
      <dgm:t>
        <a:bodyPr/>
        <a:lstStyle/>
        <a:p>
          <a:endParaRPr lang="en-US"/>
        </a:p>
      </dgm:t>
    </dgm:pt>
    <dgm:pt modelId="{29D6107D-9E5A-458A-97E5-8B81246E04F1}" type="pres">
      <dgm:prSet presAssocID="{C2FB22C3-4112-4597-9320-8ABD2AD91ECA}" presName="spaceBetweenRectangles" presStyleCnt="0"/>
      <dgm:spPr/>
      <dgm:t>
        <a:bodyPr/>
        <a:lstStyle/>
        <a:p>
          <a:endParaRPr lang="en-US"/>
        </a:p>
      </dgm:t>
    </dgm:pt>
    <dgm:pt modelId="{401D64B1-9004-40EC-857B-3E63A99C6A3B}" type="pres">
      <dgm:prSet presAssocID="{A1F67915-7242-43E3-B9F4-B2A7FB749459}" presName="parentLin" presStyleCnt="0"/>
      <dgm:spPr/>
      <dgm:t>
        <a:bodyPr/>
        <a:lstStyle/>
        <a:p>
          <a:endParaRPr lang="en-US"/>
        </a:p>
      </dgm:t>
    </dgm:pt>
    <dgm:pt modelId="{9A2E6D5A-C0AE-4921-8DAA-547E5FDA5FE4}" type="pres">
      <dgm:prSet presAssocID="{A1F67915-7242-43E3-B9F4-B2A7FB749459}" presName="parentLeftMargin" presStyleLbl="node1" presStyleIdx="4" presStyleCnt="6"/>
      <dgm:spPr/>
      <dgm:t>
        <a:bodyPr/>
        <a:lstStyle/>
        <a:p>
          <a:endParaRPr lang="en-US"/>
        </a:p>
      </dgm:t>
    </dgm:pt>
    <dgm:pt modelId="{1815EBD3-5556-48AE-A8DF-F70CA1C9415A}" type="pres">
      <dgm:prSet presAssocID="{A1F67915-7242-43E3-B9F4-B2A7FB749459}" presName="parentText" presStyleLbl="node1" presStyleIdx="5" presStyleCnt="6" custScaleX="137353" custLinFactNeighborY="5781">
        <dgm:presLayoutVars>
          <dgm:chMax val="0"/>
          <dgm:bulletEnabled val="1"/>
        </dgm:presLayoutVars>
      </dgm:prSet>
      <dgm:spPr/>
      <dgm:t>
        <a:bodyPr/>
        <a:lstStyle/>
        <a:p>
          <a:endParaRPr lang="en-US"/>
        </a:p>
      </dgm:t>
    </dgm:pt>
    <dgm:pt modelId="{F9BEBFB3-FDDC-4E5E-A886-86E6663DFD3E}" type="pres">
      <dgm:prSet presAssocID="{A1F67915-7242-43E3-B9F4-B2A7FB749459}" presName="negativeSpace" presStyleCnt="0"/>
      <dgm:spPr/>
      <dgm:t>
        <a:bodyPr/>
        <a:lstStyle/>
        <a:p>
          <a:endParaRPr lang="en-US"/>
        </a:p>
      </dgm:t>
    </dgm:pt>
    <dgm:pt modelId="{F54AA106-82C0-4D6E-A1BC-6D23CB644317}" type="pres">
      <dgm:prSet presAssocID="{A1F67915-7242-43E3-B9F4-B2A7FB749459}" presName="childText" presStyleLbl="conFgAcc1" presStyleIdx="5" presStyleCnt="6">
        <dgm:presLayoutVars>
          <dgm:bulletEnabled val="1"/>
        </dgm:presLayoutVars>
      </dgm:prSet>
      <dgm:spPr/>
      <dgm:t>
        <a:bodyPr/>
        <a:lstStyle/>
        <a:p>
          <a:endParaRPr lang="en-US"/>
        </a:p>
      </dgm:t>
    </dgm:pt>
  </dgm:ptLst>
  <dgm:cxnLst>
    <dgm:cxn modelId="{8825F58C-867C-413C-8C8E-BD861AEC465C}" type="presOf" srcId="{D10D0E83-AC30-4C62-80C9-962A57E4E2CF}" destId="{4BA31638-7B83-4365-886E-AF9058967F75}" srcOrd="0" destOrd="0" presId="urn:microsoft.com/office/officeart/2005/8/layout/list1"/>
    <dgm:cxn modelId="{89D87742-C4A0-4112-8E4D-46F0BB036DF8}" type="presOf" srcId="{D10D0E83-AC30-4C62-80C9-962A57E4E2CF}" destId="{A0C8952D-878D-45BE-B47C-07F457F8E914}" srcOrd="1" destOrd="0" presId="urn:microsoft.com/office/officeart/2005/8/layout/list1"/>
    <dgm:cxn modelId="{8D8FD802-8BCB-4D4D-85B7-8D70304F39DC}" type="presOf" srcId="{A890560E-F879-47E6-91A5-ED4D2E331067}" destId="{F89C3243-04EA-4D71-A9F7-C5D16C9BD9D5}" srcOrd="0" destOrd="0" presId="urn:microsoft.com/office/officeart/2005/8/layout/list1"/>
    <dgm:cxn modelId="{E87BD062-21CB-4629-88ED-F8DB475037E5}" srcId="{CAE72744-6209-43B3-95A0-4355C26C2ED0}" destId="{D10D0E83-AC30-4C62-80C9-962A57E4E2CF}" srcOrd="1" destOrd="0" parTransId="{06C5CF1C-4996-44DA-ACAE-DC3D6776AE63}" sibTransId="{80CC3D25-5FA2-4E91-8182-5477FC20A89F}"/>
    <dgm:cxn modelId="{2DB2B792-4659-4510-8197-F31EE7EA7718}" type="presOf" srcId="{A890560E-F879-47E6-91A5-ED4D2E331067}" destId="{E74C836F-E003-4CCE-8FA4-B43724F89D0A}" srcOrd="1" destOrd="0" presId="urn:microsoft.com/office/officeart/2005/8/layout/list1"/>
    <dgm:cxn modelId="{685C04D8-6C73-477A-854D-0E4580EB8E34}" type="presOf" srcId="{A3152ED8-C0C4-4F68-8292-67BA55BF58D5}" destId="{4C84A7DD-9A75-4F38-A2EF-C3A1E637FB4E}" srcOrd="1" destOrd="0" presId="urn:microsoft.com/office/officeart/2005/8/layout/list1"/>
    <dgm:cxn modelId="{F2A18C05-6915-4888-A79B-55D3386231F7}" type="presOf" srcId="{A1F67915-7242-43E3-B9F4-B2A7FB749459}" destId="{1815EBD3-5556-48AE-A8DF-F70CA1C9415A}" srcOrd="1" destOrd="0" presId="urn:microsoft.com/office/officeart/2005/8/layout/list1"/>
    <dgm:cxn modelId="{67EE4A63-C876-4CDC-9393-82AA5C2F5476}" type="presOf" srcId="{555CF6EA-14AE-45C5-ADCC-151FA9B486A1}" destId="{B12892FC-0AC8-4479-92B8-FC2AAAE4598F}" srcOrd="1" destOrd="0" presId="urn:microsoft.com/office/officeart/2005/8/layout/list1"/>
    <dgm:cxn modelId="{22DD0DF4-67B4-4359-8579-A408A38AE088}" srcId="{CAE72744-6209-43B3-95A0-4355C26C2ED0}" destId="{555CF6EA-14AE-45C5-ADCC-151FA9B486A1}" srcOrd="3" destOrd="0" parTransId="{617DA073-8835-40D5-B9B8-00C420B93889}" sibTransId="{0D8E0A03-BA1D-4A2C-A08C-86EE71DC9CFC}"/>
    <dgm:cxn modelId="{AFC2DB79-85B1-48D7-A2FD-36F769EEB84F}" srcId="{CAE72744-6209-43B3-95A0-4355C26C2ED0}" destId="{2474DBBD-1964-4F79-9C13-8F858AFB1698}" srcOrd="0" destOrd="0" parTransId="{B85EECAD-2337-49E1-A7C1-6FC077D79DCF}" sibTransId="{38C2C92A-22FF-441B-926C-C34FFE145637}"/>
    <dgm:cxn modelId="{7DB75E85-0047-4CD2-8499-9B5D88892187}" type="presOf" srcId="{555CF6EA-14AE-45C5-ADCC-151FA9B486A1}" destId="{FDFBCD38-8610-4D56-9062-628090A696FE}" srcOrd="0" destOrd="0" presId="urn:microsoft.com/office/officeart/2005/8/layout/list1"/>
    <dgm:cxn modelId="{B0D84470-CB0A-43E2-AF9F-D96F3D801415}" type="presOf" srcId="{2474DBBD-1964-4F79-9C13-8F858AFB1698}" destId="{35CCE1E9-0D98-4F38-85E0-F00889A3CFEB}" srcOrd="1" destOrd="0" presId="urn:microsoft.com/office/officeart/2005/8/layout/list1"/>
    <dgm:cxn modelId="{305923FC-2BC8-48FE-8477-AF852A070453}" type="presOf" srcId="{A3152ED8-C0C4-4F68-8292-67BA55BF58D5}" destId="{6A14C47C-4C06-46A2-A40A-AD4F01543D7F}" srcOrd="0" destOrd="0" presId="urn:microsoft.com/office/officeart/2005/8/layout/list1"/>
    <dgm:cxn modelId="{1D7DDA34-C8AC-4766-9340-A0F88E53A5C4}" type="presOf" srcId="{A1F67915-7242-43E3-B9F4-B2A7FB749459}" destId="{9A2E6D5A-C0AE-4921-8DAA-547E5FDA5FE4}" srcOrd="0" destOrd="0" presId="urn:microsoft.com/office/officeart/2005/8/layout/list1"/>
    <dgm:cxn modelId="{8A4FE003-E42E-44A7-9EEA-968CA97FE151}" srcId="{CAE72744-6209-43B3-95A0-4355C26C2ED0}" destId="{A890560E-F879-47E6-91A5-ED4D2E331067}" srcOrd="4" destOrd="0" parTransId="{D50383E9-ECFB-4106-B656-4EB7D7E2858A}" sibTransId="{C2FB22C3-4112-4597-9320-8ABD2AD91ECA}"/>
    <dgm:cxn modelId="{89E88995-FB9D-4643-B0FC-641BC18572C4}" type="presOf" srcId="{CAE72744-6209-43B3-95A0-4355C26C2ED0}" destId="{D66ED368-EAC1-494E-A13A-CA6A26828AC9}" srcOrd="0" destOrd="0" presId="urn:microsoft.com/office/officeart/2005/8/layout/list1"/>
    <dgm:cxn modelId="{EE52638E-A199-4DAF-94EB-35FB1D3DA744}" srcId="{CAE72744-6209-43B3-95A0-4355C26C2ED0}" destId="{A3152ED8-C0C4-4F68-8292-67BA55BF58D5}" srcOrd="2" destOrd="0" parTransId="{380F3A29-EFFE-4538-A51C-7BB41DA38596}" sibTransId="{0A683234-B10A-4693-991E-AB7559FE6B2D}"/>
    <dgm:cxn modelId="{684C11F0-6C0D-4570-9FCF-4D13C345A699}" type="presOf" srcId="{2474DBBD-1964-4F79-9C13-8F858AFB1698}" destId="{6D411F53-F347-4AB0-BE8C-3B0D855F4EE5}" srcOrd="0" destOrd="0" presId="urn:microsoft.com/office/officeart/2005/8/layout/list1"/>
    <dgm:cxn modelId="{D9FCFBD6-6073-4C71-BF7C-565E9930D74F}" srcId="{CAE72744-6209-43B3-95A0-4355C26C2ED0}" destId="{A1F67915-7242-43E3-B9F4-B2A7FB749459}" srcOrd="5" destOrd="0" parTransId="{691EB15F-C9D7-4383-8958-5FDEB7EC349B}" sibTransId="{C7CCD450-D666-43E8-9C8E-B5C4FEC6AFB4}"/>
    <dgm:cxn modelId="{AEB1D03C-FF66-4654-B224-9D0E77EA535E}" type="presParOf" srcId="{D66ED368-EAC1-494E-A13A-CA6A26828AC9}" destId="{F1BC19BC-40C0-4BB7-A63F-7B867B749E1A}" srcOrd="0" destOrd="0" presId="urn:microsoft.com/office/officeart/2005/8/layout/list1"/>
    <dgm:cxn modelId="{205459DD-977F-4FE5-A630-33B9CE19D2CC}" type="presParOf" srcId="{F1BC19BC-40C0-4BB7-A63F-7B867B749E1A}" destId="{6D411F53-F347-4AB0-BE8C-3B0D855F4EE5}" srcOrd="0" destOrd="0" presId="urn:microsoft.com/office/officeart/2005/8/layout/list1"/>
    <dgm:cxn modelId="{85527634-B133-45EF-A32B-B1211623FBA0}" type="presParOf" srcId="{F1BC19BC-40C0-4BB7-A63F-7B867B749E1A}" destId="{35CCE1E9-0D98-4F38-85E0-F00889A3CFEB}" srcOrd="1" destOrd="0" presId="urn:microsoft.com/office/officeart/2005/8/layout/list1"/>
    <dgm:cxn modelId="{35502008-44CE-4A78-B2F7-F65C368285D4}" type="presParOf" srcId="{D66ED368-EAC1-494E-A13A-CA6A26828AC9}" destId="{3A9504AD-F046-40E0-AA58-0C06F7417CAC}" srcOrd="1" destOrd="0" presId="urn:microsoft.com/office/officeart/2005/8/layout/list1"/>
    <dgm:cxn modelId="{4CF4E46E-BC23-44BD-BABC-8A73301DA78F}" type="presParOf" srcId="{D66ED368-EAC1-494E-A13A-CA6A26828AC9}" destId="{E0F2B78C-DC68-4EBD-BA3D-481BD2100CE7}" srcOrd="2" destOrd="0" presId="urn:microsoft.com/office/officeart/2005/8/layout/list1"/>
    <dgm:cxn modelId="{949CC0C8-E36D-4B35-89C7-DE8E55A8E2E4}" type="presParOf" srcId="{D66ED368-EAC1-494E-A13A-CA6A26828AC9}" destId="{85CE18AE-F0CE-4E71-82F6-6FE0E577127C}" srcOrd="3" destOrd="0" presId="urn:microsoft.com/office/officeart/2005/8/layout/list1"/>
    <dgm:cxn modelId="{C51E3B4F-17B9-4848-9654-4D45961FE066}" type="presParOf" srcId="{D66ED368-EAC1-494E-A13A-CA6A26828AC9}" destId="{96A6621B-DD60-48D0-97E3-4817B73E90D7}" srcOrd="4" destOrd="0" presId="urn:microsoft.com/office/officeart/2005/8/layout/list1"/>
    <dgm:cxn modelId="{B0D59955-20B0-487D-99EA-1F2CFC4EFBBB}" type="presParOf" srcId="{96A6621B-DD60-48D0-97E3-4817B73E90D7}" destId="{4BA31638-7B83-4365-886E-AF9058967F75}" srcOrd="0" destOrd="0" presId="urn:microsoft.com/office/officeart/2005/8/layout/list1"/>
    <dgm:cxn modelId="{44A113D2-0D60-4628-97B3-8CCAD0B3269A}" type="presParOf" srcId="{96A6621B-DD60-48D0-97E3-4817B73E90D7}" destId="{A0C8952D-878D-45BE-B47C-07F457F8E914}" srcOrd="1" destOrd="0" presId="urn:microsoft.com/office/officeart/2005/8/layout/list1"/>
    <dgm:cxn modelId="{F6A65B88-145C-45ED-AF44-5828FEEBFEEB}" type="presParOf" srcId="{D66ED368-EAC1-494E-A13A-CA6A26828AC9}" destId="{D10C0268-72ED-4E10-8C6D-CDFE60670CC1}" srcOrd="5" destOrd="0" presId="urn:microsoft.com/office/officeart/2005/8/layout/list1"/>
    <dgm:cxn modelId="{C6B74DFA-5327-4D2C-ABB0-063B5617BAF2}" type="presParOf" srcId="{D66ED368-EAC1-494E-A13A-CA6A26828AC9}" destId="{CEC7D91B-77A9-4A06-94D6-0482C5B4D1B3}" srcOrd="6" destOrd="0" presId="urn:microsoft.com/office/officeart/2005/8/layout/list1"/>
    <dgm:cxn modelId="{BF269707-9FAE-4CFE-9F28-3B3EF7E05F1D}" type="presParOf" srcId="{D66ED368-EAC1-494E-A13A-CA6A26828AC9}" destId="{EE177FB1-367E-414C-93AD-1F139E31AAF7}" srcOrd="7" destOrd="0" presId="urn:microsoft.com/office/officeart/2005/8/layout/list1"/>
    <dgm:cxn modelId="{629C370D-E25F-4595-AC67-6706AC96AC58}" type="presParOf" srcId="{D66ED368-EAC1-494E-A13A-CA6A26828AC9}" destId="{05E7CA82-A131-45E4-88C4-3E6B1E8212C0}" srcOrd="8" destOrd="0" presId="urn:microsoft.com/office/officeart/2005/8/layout/list1"/>
    <dgm:cxn modelId="{BA91D950-3366-43E4-9BB6-01F979878022}" type="presParOf" srcId="{05E7CA82-A131-45E4-88C4-3E6B1E8212C0}" destId="{6A14C47C-4C06-46A2-A40A-AD4F01543D7F}" srcOrd="0" destOrd="0" presId="urn:microsoft.com/office/officeart/2005/8/layout/list1"/>
    <dgm:cxn modelId="{E0B392C9-4029-4E3B-A004-9139B6E787A3}" type="presParOf" srcId="{05E7CA82-A131-45E4-88C4-3E6B1E8212C0}" destId="{4C84A7DD-9A75-4F38-A2EF-C3A1E637FB4E}" srcOrd="1" destOrd="0" presId="urn:microsoft.com/office/officeart/2005/8/layout/list1"/>
    <dgm:cxn modelId="{54FD66C4-E071-42B3-A2A9-8D15AC3609D4}" type="presParOf" srcId="{D66ED368-EAC1-494E-A13A-CA6A26828AC9}" destId="{376BF122-AC2A-485A-96F4-68577C0E1628}" srcOrd="9" destOrd="0" presId="urn:microsoft.com/office/officeart/2005/8/layout/list1"/>
    <dgm:cxn modelId="{21A6E617-C8C7-49ED-9893-237CA11AEF6A}" type="presParOf" srcId="{D66ED368-EAC1-494E-A13A-CA6A26828AC9}" destId="{4D88D86C-A4DC-4A16-9D65-8672A177F7F6}" srcOrd="10" destOrd="0" presId="urn:microsoft.com/office/officeart/2005/8/layout/list1"/>
    <dgm:cxn modelId="{E835D29D-E1C6-4F76-8DFB-A2CD9B005893}" type="presParOf" srcId="{D66ED368-EAC1-494E-A13A-CA6A26828AC9}" destId="{BB017B28-3832-4E57-A712-3DDA011C98FF}" srcOrd="11" destOrd="0" presId="urn:microsoft.com/office/officeart/2005/8/layout/list1"/>
    <dgm:cxn modelId="{2523BD90-717D-4951-B8AE-3018E72A7C07}" type="presParOf" srcId="{D66ED368-EAC1-494E-A13A-CA6A26828AC9}" destId="{9E1F5992-4368-4126-B2FE-4CC954A9BB5F}" srcOrd="12" destOrd="0" presId="urn:microsoft.com/office/officeart/2005/8/layout/list1"/>
    <dgm:cxn modelId="{4B9DE339-8147-4ABA-8776-190236541BFC}" type="presParOf" srcId="{9E1F5992-4368-4126-B2FE-4CC954A9BB5F}" destId="{FDFBCD38-8610-4D56-9062-628090A696FE}" srcOrd="0" destOrd="0" presId="urn:microsoft.com/office/officeart/2005/8/layout/list1"/>
    <dgm:cxn modelId="{1E385C8A-3151-4CD5-BADD-C5B5789B300A}" type="presParOf" srcId="{9E1F5992-4368-4126-B2FE-4CC954A9BB5F}" destId="{B12892FC-0AC8-4479-92B8-FC2AAAE4598F}" srcOrd="1" destOrd="0" presId="urn:microsoft.com/office/officeart/2005/8/layout/list1"/>
    <dgm:cxn modelId="{679F462D-77C5-488B-BCBF-7DBF161AB8FF}" type="presParOf" srcId="{D66ED368-EAC1-494E-A13A-CA6A26828AC9}" destId="{959E6A55-714A-48BD-85BE-3CBE6B50CB04}" srcOrd="13" destOrd="0" presId="urn:microsoft.com/office/officeart/2005/8/layout/list1"/>
    <dgm:cxn modelId="{CC2030D5-45AC-48EB-A935-BA65C289474D}" type="presParOf" srcId="{D66ED368-EAC1-494E-A13A-CA6A26828AC9}" destId="{7A0584D7-CBDF-4402-8E05-C8230DA24A0E}" srcOrd="14" destOrd="0" presId="urn:microsoft.com/office/officeart/2005/8/layout/list1"/>
    <dgm:cxn modelId="{578A4559-2454-4AF6-99AB-FBA0E50606AD}" type="presParOf" srcId="{D66ED368-EAC1-494E-A13A-CA6A26828AC9}" destId="{EA3FB219-F8BA-45EE-B3C7-2C90836FFB59}" srcOrd="15" destOrd="0" presId="urn:microsoft.com/office/officeart/2005/8/layout/list1"/>
    <dgm:cxn modelId="{E50C2557-E959-480A-A5CE-8B56E06AF4B9}" type="presParOf" srcId="{D66ED368-EAC1-494E-A13A-CA6A26828AC9}" destId="{853E9422-6248-4EDF-9182-5F42D0668871}" srcOrd="16" destOrd="0" presId="urn:microsoft.com/office/officeart/2005/8/layout/list1"/>
    <dgm:cxn modelId="{AFCDF348-EFDB-4CF9-803D-19390CBF4D96}" type="presParOf" srcId="{853E9422-6248-4EDF-9182-5F42D0668871}" destId="{F89C3243-04EA-4D71-A9F7-C5D16C9BD9D5}" srcOrd="0" destOrd="0" presId="urn:microsoft.com/office/officeart/2005/8/layout/list1"/>
    <dgm:cxn modelId="{EA71FC5A-30ED-4EA6-BFE6-9EF99EE78531}" type="presParOf" srcId="{853E9422-6248-4EDF-9182-5F42D0668871}" destId="{E74C836F-E003-4CCE-8FA4-B43724F89D0A}" srcOrd="1" destOrd="0" presId="urn:microsoft.com/office/officeart/2005/8/layout/list1"/>
    <dgm:cxn modelId="{35987CAD-2904-4353-B1FF-9B80C974E125}" type="presParOf" srcId="{D66ED368-EAC1-494E-A13A-CA6A26828AC9}" destId="{A3FA5202-6D99-478B-BBB0-4DE05AF34933}" srcOrd="17" destOrd="0" presId="urn:microsoft.com/office/officeart/2005/8/layout/list1"/>
    <dgm:cxn modelId="{8DA1303F-269A-4AB7-9100-17663108853B}" type="presParOf" srcId="{D66ED368-EAC1-494E-A13A-CA6A26828AC9}" destId="{9093FA07-B772-4F97-9EB4-2596759F6DCD}" srcOrd="18" destOrd="0" presId="urn:microsoft.com/office/officeart/2005/8/layout/list1"/>
    <dgm:cxn modelId="{63189A13-7DD9-4FFF-AC7E-A90D93F48B46}" type="presParOf" srcId="{D66ED368-EAC1-494E-A13A-CA6A26828AC9}" destId="{29D6107D-9E5A-458A-97E5-8B81246E04F1}" srcOrd="19" destOrd="0" presId="urn:microsoft.com/office/officeart/2005/8/layout/list1"/>
    <dgm:cxn modelId="{735451D9-7CA6-4C5F-952A-456596553FFC}" type="presParOf" srcId="{D66ED368-EAC1-494E-A13A-CA6A26828AC9}" destId="{401D64B1-9004-40EC-857B-3E63A99C6A3B}" srcOrd="20" destOrd="0" presId="urn:microsoft.com/office/officeart/2005/8/layout/list1"/>
    <dgm:cxn modelId="{0000F216-E0B7-4FCE-91F4-7D2655E99659}" type="presParOf" srcId="{401D64B1-9004-40EC-857B-3E63A99C6A3B}" destId="{9A2E6D5A-C0AE-4921-8DAA-547E5FDA5FE4}" srcOrd="0" destOrd="0" presId="urn:microsoft.com/office/officeart/2005/8/layout/list1"/>
    <dgm:cxn modelId="{FF90FACD-9155-4A41-BBF2-7E55F6DB8B76}" type="presParOf" srcId="{401D64B1-9004-40EC-857B-3E63A99C6A3B}" destId="{1815EBD3-5556-48AE-A8DF-F70CA1C9415A}" srcOrd="1" destOrd="0" presId="urn:microsoft.com/office/officeart/2005/8/layout/list1"/>
    <dgm:cxn modelId="{2F49B397-98F1-41CF-AF03-76A0379A5EC6}" type="presParOf" srcId="{D66ED368-EAC1-494E-A13A-CA6A26828AC9}" destId="{F9BEBFB3-FDDC-4E5E-A886-86E6663DFD3E}" srcOrd="21" destOrd="0" presId="urn:microsoft.com/office/officeart/2005/8/layout/list1"/>
    <dgm:cxn modelId="{A767ACD0-EFA2-4E90-BC17-D283011B7D9E}" type="presParOf" srcId="{D66ED368-EAC1-494E-A13A-CA6A26828AC9}" destId="{F54AA106-82C0-4D6E-A1BC-6D23CB644317}"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pt-PT"/>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193CB66-40D6-4B58-8F12-B3B89F36A666}" type="datetimeFigureOut">
              <a:rPr lang="pt-PT"/>
              <a:pPr>
                <a:defRPr/>
              </a:pPr>
              <a:t>04/10/2018</a:t>
            </a:fld>
            <a:endParaRPr lang="pt-PT"/>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pt-P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32DDF4C-B439-41A5-A2D7-9BF302541FC3}" type="slidenum">
              <a:rPr lang="pt-PT"/>
              <a:pPr>
                <a:defRPr/>
              </a:pPr>
              <a:t>‹N°›</a:t>
            </a:fld>
            <a:endParaRPr lang="pt-PT"/>
          </a:p>
        </p:txBody>
      </p:sp>
    </p:spTree>
    <p:extLst>
      <p:ext uri="{BB962C8B-B14F-4D97-AF65-F5344CB8AC3E}">
        <p14:creationId xmlns:p14="http://schemas.microsoft.com/office/powerpoint/2010/main" val="427034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pt-PT"/>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CAED907-F280-400D-AD87-B38D394C8A1C}" type="datetimeFigureOut">
              <a:rPr lang="pt-PT"/>
              <a:pPr>
                <a:defRPr/>
              </a:pPr>
              <a:t>04/10/2018</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pt-PT"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7D2A8DA-AD1B-4EE7-A50A-444AECB7DEB6}" type="slidenum">
              <a:rPr lang="pt-PT"/>
              <a:pPr>
                <a:defRPr/>
              </a:pPr>
              <a:t>‹N°›</a:t>
            </a:fld>
            <a:endParaRPr lang="pt-PT"/>
          </a:p>
        </p:txBody>
      </p:sp>
    </p:spTree>
    <p:extLst>
      <p:ext uri="{BB962C8B-B14F-4D97-AF65-F5344CB8AC3E}">
        <p14:creationId xmlns:p14="http://schemas.microsoft.com/office/powerpoint/2010/main" val="2842410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61122D2B-14F7-4A03-9E3D-F29C729D2635}" type="slidenum">
              <a:rPr lang="en-US" smtClean="0">
                <a:latin typeface="Arial" pitchFamily="34" charset="0"/>
              </a:rPr>
              <a:pPr eaLnBrk="1" hangingPunct="1"/>
              <a:t>1</a:t>
            </a:fld>
            <a:endParaRPr lang="en-US" smtClean="0">
              <a:latin typeface="Arial"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21846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pt-PT"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03692FCC-FF1D-430E-ACF0-07DE05603947}" type="slidenum">
              <a:rPr lang="pt-PT" smtClean="0"/>
              <a:pPr eaLnBrk="1" hangingPunct="1"/>
              <a:t>2</a:t>
            </a:fld>
            <a:endParaRPr lang="pt-PT" smtClean="0"/>
          </a:p>
        </p:txBody>
      </p:sp>
    </p:spTree>
    <p:extLst>
      <p:ext uri="{BB962C8B-B14F-4D97-AF65-F5344CB8AC3E}">
        <p14:creationId xmlns:p14="http://schemas.microsoft.com/office/powerpoint/2010/main" val="229100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710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4AB9A58C-3247-4D69-95B0-A66E325B65C7}" type="slidenum">
              <a:rPr lang="en-US" smtClean="0"/>
              <a:pPr eaLnBrk="1" hangingPunct="1"/>
              <a:t>8</a:t>
            </a:fld>
            <a:endParaRPr lang="en-US" smtClean="0"/>
          </a:p>
        </p:txBody>
      </p:sp>
    </p:spTree>
    <p:extLst>
      <p:ext uri="{BB962C8B-B14F-4D97-AF65-F5344CB8AC3E}">
        <p14:creationId xmlns:p14="http://schemas.microsoft.com/office/powerpoint/2010/main" val="3331829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813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5CF9178-1770-411F-9D1D-0879E5A1F50C}" type="slidenum">
              <a:rPr lang="en-US" smtClean="0"/>
              <a:pPr eaLnBrk="1" hangingPunct="1"/>
              <a:t>9</a:t>
            </a:fld>
            <a:endParaRPr lang="en-US" smtClean="0"/>
          </a:p>
        </p:txBody>
      </p:sp>
    </p:spTree>
    <p:extLst>
      <p:ext uri="{BB962C8B-B14F-4D97-AF65-F5344CB8AC3E}">
        <p14:creationId xmlns:p14="http://schemas.microsoft.com/office/powerpoint/2010/main" val="4081976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813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5CF9178-1770-411F-9D1D-0879E5A1F50C}" type="slidenum">
              <a:rPr lang="en-US" smtClean="0"/>
              <a:pPr eaLnBrk="1" hangingPunct="1"/>
              <a:t>10</a:t>
            </a:fld>
            <a:endParaRPr lang="en-US" smtClean="0"/>
          </a:p>
        </p:txBody>
      </p:sp>
    </p:spTree>
    <p:extLst>
      <p:ext uri="{BB962C8B-B14F-4D97-AF65-F5344CB8AC3E}">
        <p14:creationId xmlns:p14="http://schemas.microsoft.com/office/powerpoint/2010/main" val="50827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915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3504897E-83AF-4796-8BAD-8D5E32166E52}" type="slidenum">
              <a:rPr lang="en-US" smtClean="0"/>
              <a:pPr eaLnBrk="1" hangingPunct="1"/>
              <a:t>35</a:t>
            </a:fld>
            <a:endParaRPr lang="en-US" smtClean="0"/>
          </a:p>
        </p:txBody>
      </p:sp>
    </p:spTree>
    <p:extLst>
      <p:ext uri="{BB962C8B-B14F-4D97-AF65-F5344CB8AC3E}">
        <p14:creationId xmlns:p14="http://schemas.microsoft.com/office/powerpoint/2010/main" val="266446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915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3504897E-83AF-4796-8BAD-8D5E32166E52}" type="slidenum">
              <a:rPr lang="en-US" smtClean="0"/>
              <a:pPr eaLnBrk="1" hangingPunct="1"/>
              <a:t>36</a:t>
            </a:fld>
            <a:endParaRPr lang="en-US" smtClean="0"/>
          </a:p>
        </p:txBody>
      </p:sp>
    </p:spTree>
    <p:extLst>
      <p:ext uri="{BB962C8B-B14F-4D97-AF65-F5344CB8AC3E}">
        <p14:creationId xmlns:p14="http://schemas.microsoft.com/office/powerpoint/2010/main" val="2903413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smtClean="0"/>
          </a:p>
        </p:txBody>
      </p:sp>
      <p:sp>
        <p:nvSpPr>
          <p:cNvPr id="4915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3504897E-83AF-4796-8BAD-8D5E32166E52}" type="slidenum">
              <a:rPr lang="en-US" smtClean="0"/>
              <a:pPr eaLnBrk="1" hangingPunct="1"/>
              <a:t>37</a:t>
            </a:fld>
            <a:endParaRPr lang="en-US" smtClean="0"/>
          </a:p>
        </p:txBody>
      </p:sp>
    </p:spTree>
    <p:extLst>
      <p:ext uri="{BB962C8B-B14F-4D97-AF65-F5344CB8AC3E}">
        <p14:creationId xmlns:p14="http://schemas.microsoft.com/office/powerpoint/2010/main" val="2688249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lvl1pPr>
              <a:defRPr/>
            </a:lvl1pPr>
          </a:lstStyle>
          <a:p>
            <a:pPr>
              <a:defRPr/>
            </a:pPr>
            <a:fld id="{5113971C-9F0F-4F9D-852D-4BD85C727423}" type="datetimeFigureOut">
              <a:rPr lang="pt-BR"/>
              <a:pPr>
                <a:defRPr/>
              </a:pPr>
              <a:t>04/10/2018</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B2D943B8-C48A-4D8C-B221-5E1127DB8532}" type="slidenum">
              <a:rPr lang="pt-BR"/>
              <a:pPr>
                <a:defRPr/>
              </a:pPr>
              <a:t>‹N°›</a:t>
            </a:fld>
            <a:endParaRPr lang="pt-BR"/>
          </a:p>
        </p:txBody>
      </p:sp>
    </p:spTree>
    <p:extLst>
      <p:ext uri="{BB962C8B-B14F-4D97-AF65-F5344CB8AC3E}">
        <p14:creationId xmlns:p14="http://schemas.microsoft.com/office/powerpoint/2010/main" val="38436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pPr>
              <a:defRPr/>
            </a:pPr>
            <a:fld id="{B5D5F56C-7E65-402B-A233-D7185C06A41D}" type="datetimeFigureOut">
              <a:rPr lang="pt-BR"/>
              <a:pPr>
                <a:defRPr/>
              </a:pPr>
              <a:t>04/10/2018</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C3A7AF96-1757-4ED9-91DC-61A743E9B525}" type="slidenum">
              <a:rPr lang="pt-BR"/>
              <a:pPr>
                <a:defRPr/>
              </a:pPr>
              <a:t>‹N°›</a:t>
            </a:fld>
            <a:endParaRPr lang="pt-BR"/>
          </a:p>
        </p:txBody>
      </p:sp>
    </p:spTree>
    <p:extLst>
      <p:ext uri="{BB962C8B-B14F-4D97-AF65-F5344CB8AC3E}">
        <p14:creationId xmlns:p14="http://schemas.microsoft.com/office/powerpoint/2010/main" val="171558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pPr>
              <a:defRPr/>
            </a:pPr>
            <a:fld id="{C92F25AD-FBEF-49F5-B675-6FC508B2BDC6}" type="datetimeFigureOut">
              <a:rPr lang="pt-BR"/>
              <a:pPr>
                <a:defRPr/>
              </a:pPr>
              <a:t>04/10/2018</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47EF004E-F802-4B40-974A-3DB69E3995EB}" type="slidenum">
              <a:rPr lang="pt-BR"/>
              <a:pPr>
                <a:defRPr/>
              </a:pPr>
              <a:t>‹N°›</a:t>
            </a:fld>
            <a:endParaRPr lang="pt-BR"/>
          </a:p>
        </p:txBody>
      </p:sp>
    </p:spTree>
    <p:extLst>
      <p:ext uri="{BB962C8B-B14F-4D97-AF65-F5344CB8AC3E}">
        <p14:creationId xmlns:p14="http://schemas.microsoft.com/office/powerpoint/2010/main" val="234113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lvl1pPr>
              <a:defRPr/>
            </a:lvl1pPr>
          </a:lstStyle>
          <a:p>
            <a:pPr>
              <a:defRPr/>
            </a:pPr>
            <a:fld id="{EF804382-BEBE-456E-8270-97443673C1D8}" type="datetimeFigureOut">
              <a:rPr lang="pt-BR"/>
              <a:pPr>
                <a:defRPr/>
              </a:pPr>
              <a:t>04/10/2018</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35C5C462-A9E7-4B78-A4F9-0C35C770A5D0}" type="slidenum">
              <a:rPr lang="pt-BR"/>
              <a:pPr>
                <a:defRPr/>
              </a:pPr>
              <a:t>‹N°›</a:t>
            </a:fld>
            <a:endParaRPr lang="pt-BR"/>
          </a:p>
        </p:txBody>
      </p:sp>
    </p:spTree>
    <p:extLst>
      <p:ext uri="{BB962C8B-B14F-4D97-AF65-F5344CB8AC3E}">
        <p14:creationId xmlns:p14="http://schemas.microsoft.com/office/powerpoint/2010/main" val="303384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9EE502-2436-434D-BE5A-480707C060B5}" type="datetimeFigureOut">
              <a:rPr lang="pt-BR"/>
              <a:pPr>
                <a:defRPr/>
              </a:pPr>
              <a:t>04/10/2018</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PT"/>
          </a:p>
        </p:txBody>
      </p:sp>
      <p:sp>
        <p:nvSpPr>
          <p:cNvPr id="6" name="Slide Number Placeholder 5"/>
          <p:cNvSpPr>
            <a:spLocks noGrp="1"/>
          </p:cNvSpPr>
          <p:nvPr>
            <p:ph type="sldNum" sz="quarter" idx="12"/>
          </p:nvPr>
        </p:nvSpPr>
        <p:spPr/>
        <p:txBody>
          <a:bodyPr/>
          <a:lstStyle>
            <a:lvl1pPr>
              <a:defRPr/>
            </a:lvl1pPr>
          </a:lstStyle>
          <a:p>
            <a:pPr>
              <a:defRPr/>
            </a:pPr>
            <a:fld id="{6643E80B-C98E-4735-972A-B25A0ED81A8F}" type="slidenum">
              <a:rPr lang="pt-BR"/>
              <a:pPr>
                <a:defRPr/>
              </a:pPr>
              <a:t>‹N°›</a:t>
            </a:fld>
            <a:endParaRPr lang="pt-BR"/>
          </a:p>
        </p:txBody>
      </p:sp>
    </p:spTree>
    <p:extLst>
      <p:ext uri="{BB962C8B-B14F-4D97-AF65-F5344CB8AC3E}">
        <p14:creationId xmlns:p14="http://schemas.microsoft.com/office/powerpoint/2010/main" val="186888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3"/>
          <p:cNvSpPr>
            <a:spLocks noGrp="1"/>
          </p:cNvSpPr>
          <p:nvPr>
            <p:ph type="dt" sz="half" idx="10"/>
          </p:nvPr>
        </p:nvSpPr>
        <p:spPr/>
        <p:txBody>
          <a:bodyPr/>
          <a:lstStyle>
            <a:lvl1pPr>
              <a:defRPr/>
            </a:lvl1pPr>
          </a:lstStyle>
          <a:p>
            <a:pPr>
              <a:defRPr/>
            </a:pPr>
            <a:fld id="{3C3374E6-F091-4CBE-BD84-C61E5F1ED229}" type="datetimeFigureOut">
              <a:rPr lang="pt-BR"/>
              <a:pPr>
                <a:defRPr/>
              </a:pPr>
              <a:t>04/10/2018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20BF4C98-01C8-4FF1-A7EB-3F91D4581D28}" type="slidenum">
              <a:rPr lang="pt-BR"/>
              <a:pPr>
                <a:defRPr/>
              </a:pPr>
              <a:t>‹N°›</a:t>
            </a:fld>
            <a:endParaRPr lang="pt-BR"/>
          </a:p>
        </p:txBody>
      </p:sp>
    </p:spTree>
    <p:extLst>
      <p:ext uri="{BB962C8B-B14F-4D97-AF65-F5344CB8AC3E}">
        <p14:creationId xmlns:p14="http://schemas.microsoft.com/office/powerpoint/2010/main" val="402936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3"/>
          <p:cNvSpPr>
            <a:spLocks noGrp="1"/>
          </p:cNvSpPr>
          <p:nvPr>
            <p:ph type="dt" sz="half" idx="10"/>
          </p:nvPr>
        </p:nvSpPr>
        <p:spPr/>
        <p:txBody>
          <a:bodyPr/>
          <a:lstStyle>
            <a:lvl1pPr>
              <a:defRPr/>
            </a:lvl1pPr>
          </a:lstStyle>
          <a:p>
            <a:pPr>
              <a:defRPr/>
            </a:pPr>
            <a:fld id="{F5D59889-7E7A-4F49-B772-A170AF255D19}" type="datetimeFigureOut">
              <a:rPr lang="pt-BR"/>
              <a:pPr>
                <a:defRPr/>
              </a:pPr>
              <a:t>04/10/2018</a:t>
            </a:fld>
            <a:endParaRPr lang="pt-BR"/>
          </a:p>
        </p:txBody>
      </p:sp>
      <p:sp>
        <p:nvSpPr>
          <p:cNvPr id="8" name="Footer Placeholder 4"/>
          <p:cNvSpPr>
            <a:spLocks noGrp="1"/>
          </p:cNvSpPr>
          <p:nvPr>
            <p:ph type="ftr" sz="quarter" idx="11"/>
          </p:nvPr>
        </p:nvSpPr>
        <p:spPr/>
        <p:txBody>
          <a:bodyPr/>
          <a:lstStyle>
            <a:lvl1pPr>
              <a:defRPr/>
            </a:lvl1pPr>
          </a:lstStyle>
          <a:p>
            <a:pPr>
              <a:defRPr/>
            </a:pPr>
            <a:endParaRPr lang="pt-PT"/>
          </a:p>
        </p:txBody>
      </p:sp>
      <p:sp>
        <p:nvSpPr>
          <p:cNvPr id="9" name="Slide Number Placeholder 5"/>
          <p:cNvSpPr>
            <a:spLocks noGrp="1"/>
          </p:cNvSpPr>
          <p:nvPr>
            <p:ph type="sldNum" sz="quarter" idx="12"/>
          </p:nvPr>
        </p:nvSpPr>
        <p:spPr/>
        <p:txBody>
          <a:bodyPr/>
          <a:lstStyle>
            <a:lvl1pPr>
              <a:defRPr/>
            </a:lvl1pPr>
          </a:lstStyle>
          <a:p>
            <a:pPr>
              <a:defRPr/>
            </a:pPr>
            <a:fld id="{8327FCEC-7394-4C21-8D17-53CFE16048E3}" type="slidenum">
              <a:rPr lang="pt-BR"/>
              <a:pPr>
                <a:defRPr/>
              </a:pPr>
              <a:t>‹N°›</a:t>
            </a:fld>
            <a:endParaRPr lang="pt-BR"/>
          </a:p>
        </p:txBody>
      </p:sp>
    </p:spTree>
    <p:extLst>
      <p:ext uri="{BB962C8B-B14F-4D97-AF65-F5344CB8AC3E}">
        <p14:creationId xmlns:p14="http://schemas.microsoft.com/office/powerpoint/2010/main" val="37673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3"/>
          <p:cNvSpPr>
            <a:spLocks noGrp="1"/>
          </p:cNvSpPr>
          <p:nvPr>
            <p:ph type="dt" sz="half" idx="10"/>
          </p:nvPr>
        </p:nvSpPr>
        <p:spPr/>
        <p:txBody>
          <a:bodyPr/>
          <a:lstStyle>
            <a:lvl1pPr>
              <a:defRPr/>
            </a:lvl1pPr>
          </a:lstStyle>
          <a:p>
            <a:pPr>
              <a:defRPr/>
            </a:pPr>
            <a:fld id="{31901F4B-3DC6-454C-A150-56CE3CCFDFFF}" type="datetimeFigureOut">
              <a:rPr lang="pt-BR"/>
              <a:pPr>
                <a:defRPr/>
              </a:pPr>
              <a:t>04/10/2018</a:t>
            </a:fld>
            <a:endParaRPr lang="pt-BR"/>
          </a:p>
        </p:txBody>
      </p:sp>
      <p:sp>
        <p:nvSpPr>
          <p:cNvPr id="4" name="Footer Placeholder 4"/>
          <p:cNvSpPr>
            <a:spLocks noGrp="1"/>
          </p:cNvSpPr>
          <p:nvPr>
            <p:ph type="ftr" sz="quarter" idx="11"/>
          </p:nvPr>
        </p:nvSpPr>
        <p:spPr/>
        <p:txBody>
          <a:bodyPr/>
          <a:lstStyle>
            <a:lvl1pPr>
              <a:defRPr/>
            </a:lvl1pPr>
          </a:lstStyle>
          <a:p>
            <a:pPr>
              <a:defRPr/>
            </a:pPr>
            <a:endParaRPr lang="pt-PT"/>
          </a:p>
        </p:txBody>
      </p:sp>
      <p:sp>
        <p:nvSpPr>
          <p:cNvPr id="5" name="Slide Number Placeholder 5"/>
          <p:cNvSpPr>
            <a:spLocks noGrp="1"/>
          </p:cNvSpPr>
          <p:nvPr>
            <p:ph type="sldNum" sz="quarter" idx="12"/>
          </p:nvPr>
        </p:nvSpPr>
        <p:spPr/>
        <p:txBody>
          <a:bodyPr/>
          <a:lstStyle>
            <a:lvl1pPr>
              <a:defRPr/>
            </a:lvl1pPr>
          </a:lstStyle>
          <a:p>
            <a:pPr>
              <a:defRPr/>
            </a:pPr>
            <a:fld id="{61532872-7F65-487C-B995-0EC742B3388C}" type="slidenum">
              <a:rPr lang="pt-BR"/>
              <a:pPr>
                <a:defRPr/>
              </a:pPr>
              <a:t>‹N°›</a:t>
            </a:fld>
            <a:endParaRPr lang="pt-BR"/>
          </a:p>
        </p:txBody>
      </p:sp>
    </p:spTree>
    <p:extLst>
      <p:ext uri="{BB962C8B-B14F-4D97-AF65-F5344CB8AC3E}">
        <p14:creationId xmlns:p14="http://schemas.microsoft.com/office/powerpoint/2010/main" val="3754576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0A2762-C785-4278-B71B-9A6DF34A66C1}" type="datetimeFigureOut">
              <a:rPr lang="pt-BR"/>
              <a:pPr>
                <a:defRPr/>
              </a:pPr>
              <a:t>04/10/2018</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PT"/>
          </a:p>
        </p:txBody>
      </p:sp>
      <p:sp>
        <p:nvSpPr>
          <p:cNvPr id="4" name="Slide Number Placeholder 5"/>
          <p:cNvSpPr>
            <a:spLocks noGrp="1"/>
          </p:cNvSpPr>
          <p:nvPr>
            <p:ph type="sldNum" sz="quarter" idx="12"/>
          </p:nvPr>
        </p:nvSpPr>
        <p:spPr/>
        <p:txBody>
          <a:bodyPr/>
          <a:lstStyle>
            <a:lvl1pPr>
              <a:defRPr/>
            </a:lvl1pPr>
          </a:lstStyle>
          <a:p>
            <a:pPr>
              <a:defRPr/>
            </a:pPr>
            <a:fld id="{C582EB85-A5BA-464A-87F7-3E47CFC94792}" type="slidenum">
              <a:rPr lang="pt-BR"/>
              <a:pPr>
                <a:defRPr/>
              </a:pPr>
              <a:t>‹N°›</a:t>
            </a:fld>
            <a:endParaRPr lang="pt-BR"/>
          </a:p>
        </p:txBody>
      </p:sp>
    </p:spTree>
    <p:extLst>
      <p:ext uri="{BB962C8B-B14F-4D97-AF65-F5344CB8AC3E}">
        <p14:creationId xmlns:p14="http://schemas.microsoft.com/office/powerpoint/2010/main" val="134934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F1BCFC-D3AD-4BC5-AF8D-71F7621529CD}" type="datetimeFigureOut">
              <a:rPr lang="pt-BR"/>
              <a:pPr>
                <a:defRPr/>
              </a:pPr>
              <a:t>04/10/2018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5FC58A80-C2FE-4F38-A8CC-A0DFBAEC864A}" type="slidenum">
              <a:rPr lang="pt-BR"/>
              <a:pPr>
                <a:defRPr/>
              </a:pPr>
              <a:t>‹N°›</a:t>
            </a:fld>
            <a:endParaRPr lang="pt-BR"/>
          </a:p>
        </p:txBody>
      </p:sp>
    </p:spTree>
    <p:extLst>
      <p:ext uri="{BB962C8B-B14F-4D97-AF65-F5344CB8AC3E}">
        <p14:creationId xmlns:p14="http://schemas.microsoft.com/office/powerpoint/2010/main" val="330510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EE8EF6-AB87-4B95-8421-2D93E593E237}" type="datetimeFigureOut">
              <a:rPr lang="pt-BR"/>
              <a:pPr>
                <a:defRPr/>
              </a:pPr>
              <a:t>04/10/2018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PT"/>
          </a:p>
        </p:txBody>
      </p:sp>
      <p:sp>
        <p:nvSpPr>
          <p:cNvPr id="7" name="Slide Number Placeholder 5"/>
          <p:cNvSpPr>
            <a:spLocks noGrp="1"/>
          </p:cNvSpPr>
          <p:nvPr>
            <p:ph type="sldNum" sz="quarter" idx="12"/>
          </p:nvPr>
        </p:nvSpPr>
        <p:spPr/>
        <p:txBody>
          <a:bodyPr/>
          <a:lstStyle>
            <a:lvl1pPr>
              <a:defRPr/>
            </a:lvl1pPr>
          </a:lstStyle>
          <a:p>
            <a:pPr>
              <a:defRPr/>
            </a:pPr>
            <a:fld id="{CC808CCE-54B6-4B7A-882D-48C52AA24AF5}" type="slidenum">
              <a:rPr lang="pt-BR"/>
              <a:pPr>
                <a:defRPr/>
              </a:pPr>
              <a:t>‹N°›</a:t>
            </a:fld>
            <a:endParaRPr lang="pt-BR"/>
          </a:p>
        </p:txBody>
      </p:sp>
    </p:spTree>
    <p:extLst>
      <p:ext uri="{BB962C8B-B14F-4D97-AF65-F5344CB8AC3E}">
        <p14:creationId xmlns:p14="http://schemas.microsoft.com/office/powerpoint/2010/main" val="47927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pt-BR"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8B73504E-F28E-4840-AE78-E3AF5C748897}" type="datetimeFigureOut">
              <a:rPr lang="pt-BR"/>
              <a:pPr>
                <a:defRPr/>
              </a:pPr>
              <a:t>04/10/2018</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34D2240-691E-4CEA-BA3B-09074E92E776}" type="slidenum">
              <a:rPr lang="pt-BR"/>
              <a:pPr>
                <a:defRPr/>
              </a:pPr>
              <a:t>‹N°›</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179388" y="5589290"/>
            <a:ext cx="8856662"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a:spcBef>
                <a:spcPct val="20000"/>
              </a:spcBef>
            </a:pPr>
            <a:r>
              <a:rPr lang="en-US" dirty="0" smtClean="0">
                <a:solidFill>
                  <a:srgbClr val="0033CC"/>
                </a:solidFill>
                <a:ea typeface="ヒラギノ角ゴ Pro W3"/>
                <a:cs typeface="ヒラギノ角ゴ Pro W3"/>
              </a:rPr>
              <a:t>by </a:t>
            </a:r>
            <a:r>
              <a:rPr lang="en-US" dirty="0">
                <a:solidFill>
                  <a:srgbClr val="0033CC"/>
                </a:solidFill>
                <a:ea typeface="ヒラギノ角ゴ Pro W3"/>
                <a:cs typeface="ヒラギノ角ゴ Pro W3"/>
              </a:rPr>
              <a:t>Charles Edward </a:t>
            </a:r>
            <a:r>
              <a:rPr lang="en-US" dirty="0" err="1" smtClean="0">
                <a:solidFill>
                  <a:srgbClr val="0033CC"/>
                </a:solidFill>
                <a:ea typeface="ヒラギノ角ゴ Pro W3"/>
                <a:cs typeface="ヒラギノ角ゴ Pro W3"/>
              </a:rPr>
              <a:t>Minega</a:t>
            </a:r>
            <a:endParaRPr lang="en-US" dirty="0">
              <a:solidFill>
                <a:srgbClr val="0033CC"/>
              </a:solidFill>
              <a:ea typeface="ヒラギノ角ゴ Pro W3"/>
              <a:cs typeface="ヒラギノ角ゴ Pro W3"/>
            </a:endParaRPr>
          </a:p>
          <a:p>
            <a:pPr algn="ctr">
              <a:spcBef>
                <a:spcPct val="20000"/>
              </a:spcBef>
            </a:pPr>
            <a:r>
              <a:rPr lang="en-US" dirty="0">
                <a:solidFill>
                  <a:srgbClr val="0033CC"/>
                </a:solidFill>
                <a:ea typeface="ヒラギノ角ゴ Pro W3"/>
                <a:cs typeface="ヒラギノ角ゴ Pro W3"/>
              </a:rPr>
              <a:t>Eduardo </a:t>
            </a:r>
            <a:r>
              <a:rPr lang="en-US" dirty="0" err="1">
                <a:solidFill>
                  <a:srgbClr val="0033CC"/>
                </a:solidFill>
                <a:ea typeface="ヒラギノ角ゴ Pro W3"/>
                <a:cs typeface="ヒラギノ角ゴ Pro W3"/>
              </a:rPr>
              <a:t>Mondlane</a:t>
            </a:r>
            <a:r>
              <a:rPr lang="en-US" dirty="0">
                <a:solidFill>
                  <a:srgbClr val="0033CC"/>
                </a:solidFill>
                <a:ea typeface="ヒラギノ角ゴ Pro W3"/>
                <a:cs typeface="ヒラギノ角ゴ Pro W3"/>
              </a:rPr>
              <a:t> University (UEM)</a:t>
            </a:r>
          </a:p>
          <a:p>
            <a:pPr algn="ctr">
              <a:spcBef>
                <a:spcPct val="20000"/>
              </a:spcBef>
            </a:pPr>
            <a:r>
              <a:rPr lang="en-US" dirty="0" smtClean="0">
                <a:solidFill>
                  <a:srgbClr val="0033CC"/>
                </a:solidFill>
                <a:ea typeface="ヒラギノ角ゴ Pro W3"/>
                <a:cs typeface="ヒラギノ角ゴ Pro W3"/>
              </a:rPr>
              <a:t>Saint-Denis, 28</a:t>
            </a:r>
            <a:r>
              <a:rPr lang="en-US" baseline="30000" dirty="0" smtClean="0">
                <a:solidFill>
                  <a:srgbClr val="0033CC"/>
                </a:solidFill>
                <a:ea typeface="ヒラギノ角ゴ Pro W3"/>
                <a:cs typeface="ヒラギノ角ゴ Pro W3"/>
              </a:rPr>
              <a:t>th</a:t>
            </a:r>
            <a:r>
              <a:rPr lang="en-US" dirty="0">
                <a:solidFill>
                  <a:srgbClr val="0033CC"/>
                </a:solidFill>
                <a:ea typeface="ヒラギノ角ゴ Pro W3"/>
                <a:cs typeface="ヒラギノ角ゴ Pro W3"/>
              </a:rPr>
              <a:t> </a:t>
            </a:r>
            <a:r>
              <a:rPr lang="en-US" dirty="0" smtClean="0">
                <a:solidFill>
                  <a:srgbClr val="0033CC"/>
                </a:solidFill>
                <a:ea typeface="ヒラギノ角ゴ Pro W3"/>
                <a:cs typeface="ヒラギノ角ゴ Pro W3"/>
              </a:rPr>
              <a:t>September </a:t>
            </a:r>
            <a:r>
              <a:rPr lang="en-US" dirty="0">
                <a:solidFill>
                  <a:srgbClr val="0033CC"/>
                </a:solidFill>
                <a:ea typeface="ヒラギノ角ゴ Pro W3"/>
                <a:cs typeface="ヒラギノ角ゴ Pro W3"/>
              </a:rPr>
              <a:t>2018</a:t>
            </a:r>
          </a:p>
        </p:txBody>
      </p:sp>
      <p:sp>
        <p:nvSpPr>
          <p:cNvPr id="2051" name="Title 1"/>
          <p:cNvSpPr>
            <a:spLocks noGrp="1"/>
          </p:cNvSpPr>
          <p:nvPr>
            <p:ph type="ctrTitle"/>
          </p:nvPr>
        </p:nvSpPr>
        <p:spPr>
          <a:xfrm>
            <a:off x="123825" y="2420888"/>
            <a:ext cx="8912225" cy="1800201"/>
          </a:xfrm>
        </p:spPr>
        <p:txBody>
          <a:bodyPr tIns="0" bIns="0"/>
          <a:lstStyle/>
          <a:p>
            <a:pPr eaLnBrk="1" hangingPunct="1"/>
            <a:r>
              <a:rPr lang="en-US" sz="3600" b="1" dirty="0">
                <a:solidFill>
                  <a:srgbClr val="0033CC"/>
                </a:solidFill>
              </a:rPr>
              <a:t>The Impact of EU Economic Partnership Agreements (EPAs) on the African regional integration agenda </a:t>
            </a:r>
            <a:endParaRPr lang="pt-BR" sz="3600" b="1" dirty="0" smtClean="0">
              <a:solidFill>
                <a:srgbClr val="0033CC"/>
              </a:solidFill>
              <a:cs typeface="Calibri" pitchFamily="34" charset="0"/>
            </a:endParaRPr>
          </a:p>
        </p:txBody>
      </p:sp>
      <p:sp>
        <p:nvSpPr>
          <p:cNvPr id="2052" name="Title 1"/>
          <p:cNvSpPr txBox="1">
            <a:spLocks/>
          </p:cNvSpPr>
          <p:nvPr/>
        </p:nvSpPr>
        <p:spPr bwMode="auto">
          <a:xfrm>
            <a:off x="179388" y="4401108"/>
            <a:ext cx="8856662" cy="9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r>
              <a:rPr lang="en-US" sz="3000" i="1" dirty="0" smtClean="0">
                <a:solidFill>
                  <a:srgbClr val="000099"/>
                </a:solidFill>
              </a:rPr>
              <a:t>A Time for reality check in the Eastern and Southern African region.</a:t>
            </a:r>
            <a:endParaRPr lang="en-US" sz="3000" i="1" dirty="0">
              <a:solidFill>
                <a:srgbClr val="000099"/>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188640"/>
            <a:ext cx="1296144" cy="170283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6146" y="323572"/>
            <a:ext cx="1555684" cy="15678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116632"/>
            <a:ext cx="8305800" cy="792088"/>
          </a:xfrm>
        </p:spPr>
        <p:txBody>
          <a:bodyPr/>
          <a:lstStyle/>
          <a:p>
            <a:r>
              <a:rPr lang="en-US" altLang="en-US" sz="3600" b="1" dirty="0" smtClean="0">
                <a:solidFill>
                  <a:srgbClr val="0033CC"/>
                </a:solidFill>
              </a:rPr>
              <a:t>Introduction -</a:t>
            </a:r>
            <a:r>
              <a:rPr lang="en-US" altLang="en-US" sz="3600" dirty="0" smtClean="0">
                <a:solidFill>
                  <a:srgbClr val="0033CC"/>
                </a:solidFill>
              </a:rPr>
              <a:t> Key Issues</a:t>
            </a:r>
            <a:endParaRPr lang="en-US" altLang="en-US" sz="3600" b="1" dirty="0" smtClean="0">
              <a:solidFill>
                <a:srgbClr val="0033CC"/>
              </a:solidFill>
            </a:endParaRPr>
          </a:p>
        </p:txBody>
      </p:sp>
      <p:sp>
        <p:nvSpPr>
          <p:cNvPr id="8195" name="Content Placeholder 2"/>
          <p:cNvSpPr>
            <a:spLocks noGrp="1"/>
          </p:cNvSpPr>
          <p:nvPr>
            <p:ph idx="1"/>
          </p:nvPr>
        </p:nvSpPr>
        <p:spPr>
          <a:xfrm>
            <a:off x="152400" y="908720"/>
            <a:ext cx="8884096" cy="5832647"/>
          </a:xfrm>
        </p:spPr>
        <p:txBody>
          <a:bodyPr/>
          <a:lstStyle/>
          <a:p>
            <a:pPr>
              <a:buClr>
                <a:srgbClr val="000099"/>
              </a:buClr>
              <a:buFont typeface="Calibri" pitchFamily="34" charset="0"/>
              <a:buChar char="-"/>
            </a:pPr>
            <a:r>
              <a:rPr lang="en-US" sz="2800" dirty="0" smtClean="0">
                <a:solidFill>
                  <a:srgbClr val="0033CC"/>
                </a:solidFill>
              </a:rPr>
              <a:t>Key Issues in the ACP / Africa - EU partnership:  </a:t>
            </a:r>
          </a:p>
          <a:p>
            <a:pPr>
              <a:buClr>
                <a:srgbClr val="000099"/>
              </a:buClr>
              <a:buFont typeface="Calibri" pitchFamily="34" charset="0"/>
              <a:buChar char="-"/>
            </a:pPr>
            <a:r>
              <a:rPr lang="en-US" sz="2800" dirty="0" smtClean="0">
                <a:solidFill>
                  <a:srgbClr val="0033CC"/>
                </a:solidFill>
              </a:rPr>
              <a:t>The Shifting strategic approaches and interests: the gradual enlargement of the EU and admission of new members has drastically changed the EU attitude towards the ACP countries (emerging competing powers).</a:t>
            </a:r>
          </a:p>
          <a:p>
            <a:pPr>
              <a:buClr>
                <a:srgbClr val="000099"/>
              </a:buClr>
              <a:buFont typeface="Calibri" pitchFamily="34" charset="0"/>
              <a:buChar char="-"/>
            </a:pPr>
            <a:r>
              <a:rPr lang="en-US" sz="2800" dirty="0" smtClean="0">
                <a:solidFill>
                  <a:srgbClr val="0033CC"/>
                </a:solidFill>
              </a:rPr>
              <a:t>While the reality of the outcome from EU - British ongoing on BREXIT negotiations sets in, the probability of EPAs renegotiation process becomes a heated debate.</a:t>
            </a:r>
            <a:endParaRPr lang="en-US" sz="2800" dirty="0">
              <a:solidFill>
                <a:srgbClr val="0033CC"/>
              </a:solidFill>
            </a:endParaRPr>
          </a:p>
          <a:p>
            <a:pPr>
              <a:buClr>
                <a:srgbClr val="000099"/>
              </a:buClr>
              <a:buFont typeface="Calibri" pitchFamily="34" charset="0"/>
              <a:buChar char="-"/>
            </a:pPr>
            <a:r>
              <a:rPr lang="en-US" sz="2800" dirty="0" smtClean="0">
                <a:solidFill>
                  <a:srgbClr val="0033CC"/>
                </a:solidFill>
              </a:rPr>
              <a:t>As the fourth industrialization becomes a key mantra for the future trade partnerships worldwide, African LDCs countries appear more interested in new innovative global relations which can recognize the value of natural assets and development - based economic partnerships. </a:t>
            </a:r>
            <a:endParaRPr lang="en-US" sz="2800" dirty="0">
              <a:solidFill>
                <a:srgbClr val="0033CC"/>
              </a:solidFill>
            </a:endParaRPr>
          </a:p>
        </p:txBody>
      </p:sp>
    </p:spTree>
    <p:extLst>
      <p:ext uri="{BB962C8B-B14F-4D97-AF65-F5344CB8AC3E}">
        <p14:creationId xmlns:p14="http://schemas.microsoft.com/office/powerpoint/2010/main" val="233531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08" y="1123623"/>
            <a:ext cx="8964488" cy="5617745"/>
          </a:xfrm>
          <a:prstGeom prst="rect">
            <a:avLst/>
          </a:prstGeom>
        </p:spPr>
      </p:pic>
      <p:sp>
        <p:nvSpPr>
          <p:cNvPr id="3" name="Title 1"/>
          <p:cNvSpPr txBox="1">
            <a:spLocks/>
          </p:cNvSpPr>
          <p:nvPr/>
        </p:nvSpPr>
        <p:spPr>
          <a:xfrm>
            <a:off x="323528" y="188640"/>
            <a:ext cx="8640960" cy="769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solidFill>
                  <a:srgbClr val="0033CC"/>
                </a:solidFill>
              </a:rPr>
              <a:t>Map of ACPs – EPAs States </a:t>
            </a:r>
            <a:r>
              <a:rPr lang="en-US" altLang="en-US" sz="3600" dirty="0" smtClean="0">
                <a:solidFill>
                  <a:srgbClr val="0033CC"/>
                </a:solidFill>
              </a:rPr>
              <a:t>(79 countries)</a:t>
            </a:r>
          </a:p>
        </p:txBody>
      </p:sp>
    </p:spTree>
    <p:extLst>
      <p:ext uri="{BB962C8B-B14F-4D97-AF65-F5344CB8AC3E}">
        <p14:creationId xmlns:p14="http://schemas.microsoft.com/office/powerpoint/2010/main" val="58259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5" name="Title 1"/>
          <p:cNvSpPr txBox="1">
            <a:spLocks/>
          </p:cNvSpPr>
          <p:nvPr/>
        </p:nvSpPr>
        <p:spPr bwMode="auto">
          <a:xfrm>
            <a:off x="420688" y="2852738"/>
            <a:ext cx="8424862" cy="1296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pt-PT" sz="4000" b="1" dirty="0">
                <a:solidFill>
                  <a:schemeClr val="bg1"/>
                </a:solidFill>
              </a:rPr>
              <a:t>The Landscape of </a:t>
            </a:r>
            <a:r>
              <a:rPr lang="pt-PT" sz="4000" b="1" dirty="0" smtClean="0">
                <a:solidFill>
                  <a:schemeClr val="bg1"/>
                </a:solidFill>
              </a:rPr>
              <a:t>Regional Integration in Eastern and Southern Africa (ESA)</a:t>
            </a:r>
            <a:endParaRPr lang="pt-BR" sz="4000" b="1" dirty="0">
              <a:solidFill>
                <a:schemeClr val="bg1"/>
              </a:solidFill>
            </a:endParaRPr>
          </a:p>
        </p:txBody>
      </p:sp>
    </p:spTree>
    <p:extLst>
      <p:ext uri="{BB962C8B-B14F-4D97-AF65-F5344CB8AC3E}">
        <p14:creationId xmlns:p14="http://schemas.microsoft.com/office/powerpoint/2010/main" val="83032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107950" y="1052736"/>
            <a:ext cx="8928100"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indent="0">
              <a:spcBef>
                <a:spcPct val="20000"/>
              </a:spcBef>
              <a:defRPr/>
            </a:pPr>
            <a:r>
              <a:rPr lang="en-US" sz="3000" b="1" dirty="0" smtClean="0">
                <a:solidFill>
                  <a:srgbClr val="0033CC"/>
                </a:solidFill>
              </a:rPr>
              <a:t>The AU roadmap recognized Eight (8) RECs as pillars of the African Continental Integration (first step):</a:t>
            </a:r>
          </a:p>
          <a:p>
            <a:pPr>
              <a:spcBef>
                <a:spcPct val="20000"/>
              </a:spcBef>
              <a:buFont typeface="Calibri" pitchFamily="34" charset="0"/>
              <a:buChar char="-"/>
              <a:defRPr/>
            </a:pPr>
            <a:r>
              <a:rPr lang="en-US" sz="2800" dirty="0" smtClean="0">
                <a:solidFill>
                  <a:srgbClr val="0033CC"/>
                </a:solidFill>
              </a:rPr>
              <a:t>AMU	Arab Maghreb Union,</a:t>
            </a:r>
          </a:p>
          <a:p>
            <a:pPr>
              <a:spcBef>
                <a:spcPct val="20000"/>
              </a:spcBef>
              <a:buFont typeface="Calibri" pitchFamily="34" charset="0"/>
              <a:buChar char="-"/>
              <a:defRPr/>
            </a:pPr>
            <a:r>
              <a:rPr lang="en-US" sz="2800" dirty="0" smtClean="0">
                <a:solidFill>
                  <a:srgbClr val="0033CC"/>
                </a:solidFill>
              </a:rPr>
              <a:t>ECOWAS	Economic Community of West African States,</a:t>
            </a:r>
          </a:p>
          <a:p>
            <a:pPr>
              <a:spcBef>
                <a:spcPct val="20000"/>
              </a:spcBef>
              <a:buFont typeface="Calibri" pitchFamily="34" charset="0"/>
              <a:buChar char="-"/>
              <a:defRPr/>
            </a:pPr>
            <a:r>
              <a:rPr lang="en-US" sz="2800" dirty="0" smtClean="0">
                <a:solidFill>
                  <a:srgbClr val="0033CC"/>
                </a:solidFill>
              </a:rPr>
              <a:t>EAC		East African Community,</a:t>
            </a:r>
          </a:p>
          <a:p>
            <a:pPr>
              <a:spcBef>
                <a:spcPct val="20000"/>
              </a:spcBef>
              <a:buFont typeface="Calibri" pitchFamily="34" charset="0"/>
              <a:buChar char="-"/>
              <a:defRPr/>
            </a:pPr>
            <a:r>
              <a:rPr lang="en-US" sz="2800" dirty="0" smtClean="0">
                <a:solidFill>
                  <a:srgbClr val="0033CC"/>
                </a:solidFill>
              </a:rPr>
              <a:t>IGAD	Intergovernmental Authority on Development,</a:t>
            </a:r>
          </a:p>
          <a:p>
            <a:pPr>
              <a:spcBef>
                <a:spcPct val="20000"/>
              </a:spcBef>
              <a:buFont typeface="Calibri" pitchFamily="34" charset="0"/>
              <a:buChar char="-"/>
              <a:defRPr/>
            </a:pPr>
            <a:r>
              <a:rPr lang="en-US" sz="2800" dirty="0" smtClean="0">
                <a:solidFill>
                  <a:srgbClr val="0033CC"/>
                </a:solidFill>
              </a:rPr>
              <a:t>SADC	Southern African Development Community,</a:t>
            </a:r>
          </a:p>
          <a:p>
            <a:pPr>
              <a:spcBef>
                <a:spcPct val="20000"/>
              </a:spcBef>
              <a:buFont typeface="Calibri" pitchFamily="34" charset="0"/>
              <a:buChar char="-"/>
              <a:defRPr/>
            </a:pPr>
            <a:r>
              <a:rPr lang="en-US" sz="2800" dirty="0" smtClean="0">
                <a:solidFill>
                  <a:srgbClr val="0033CC"/>
                </a:solidFill>
              </a:rPr>
              <a:t>COMESA	Common Market for Eastern and Southern 			Africa,</a:t>
            </a:r>
          </a:p>
          <a:p>
            <a:pPr>
              <a:spcBef>
                <a:spcPct val="20000"/>
              </a:spcBef>
              <a:buFont typeface="Calibri" pitchFamily="34" charset="0"/>
              <a:buChar char="-"/>
              <a:defRPr/>
            </a:pPr>
            <a:r>
              <a:rPr lang="en-US" sz="2800" dirty="0" smtClean="0">
                <a:solidFill>
                  <a:srgbClr val="0033CC"/>
                </a:solidFill>
              </a:rPr>
              <a:t>ECCAS	Economic Community of Central African States,</a:t>
            </a:r>
          </a:p>
          <a:p>
            <a:pPr>
              <a:spcBef>
                <a:spcPct val="20000"/>
              </a:spcBef>
              <a:buFont typeface="Calibri" pitchFamily="34" charset="0"/>
              <a:buChar char="-"/>
              <a:defRPr/>
            </a:pPr>
            <a:r>
              <a:rPr lang="en-US" sz="2800" dirty="0" smtClean="0">
                <a:solidFill>
                  <a:srgbClr val="0033CC"/>
                </a:solidFill>
              </a:rPr>
              <a:t>SEN-SAD	Community of Sahel-Saharan States.</a:t>
            </a:r>
          </a:p>
        </p:txBody>
      </p:sp>
      <p:sp>
        <p:nvSpPr>
          <p:cNvPr id="3" name="Title 1"/>
          <p:cNvSpPr txBox="1">
            <a:spLocks/>
          </p:cNvSpPr>
          <p:nvPr/>
        </p:nvSpPr>
        <p:spPr>
          <a:xfrm>
            <a:off x="251520" y="188640"/>
            <a:ext cx="8640960" cy="769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solidFill>
                  <a:srgbClr val="0033CC"/>
                </a:solidFill>
              </a:rPr>
              <a:t>RECs Recognized by the African Union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107504" y="1173927"/>
            <a:ext cx="8928992" cy="5495433"/>
          </a:xfrm>
          <a:prstGeom prst="rect">
            <a:avLst/>
          </a:prstGeom>
          <a:noFill/>
          <a:ln>
            <a:noFill/>
          </a:ln>
        </p:spPr>
      </p:pic>
      <p:sp>
        <p:nvSpPr>
          <p:cNvPr id="3" name="Title 1"/>
          <p:cNvSpPr txBox="1">
            <a:spLocks/>
          </p:cNvSpPr>
          <p:nvPr/>
        </p:nvSpPr>
        <p:spPr>
          <a:xfrm>
            <a:off x="323528" y="283473"/>
            <a:ext cx="8640960" cy="769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400" b="1" dirty="0" smtClean="0">
                <a:solidFill>
                  <a:srgbClr val="0033CC"/>
                </a:solidFill>
              </a:rPr>
              <a:t>EPAs Configurations and Associated RECs</a:t>
            </a:r>
            <a:endParaRPr lang="en-US" altLang="en-US" sz="3400" dirty="0" smtClean="0">
              <a:solidFill>
                <a:srgbClr val="0033CC"/>
              </a:solidFill>
            </a:endParaRPr>
          </a:p>
        </p:txBody>
      </p:sp>
    </p:spTree>
    <p:extLst>
      <p:ext uri="{BB962C8B-B14F-4D97-AF65-F5344CB8AC3E}">
        <p14:creationId xmlns:p14="http://schemas.microsoft.com/office/powerpoint/2010/main" val="1029298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72008" y="980729"/>
            <a:ext cx="9036496" cy="576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0" indent="0">
              <a:spcBef>
                <a:spcPct val="20000"/>
              </a:spcBef>
              <a:tabLst>
                <a:tab pos="1719263" algn="l"/>
              </a:tabLst>
              <a:defRPr/>
            </a:pPr>
            <a:r>
              <a:rPr lang="en-US" sz="2800" dirty="0" smtClean="0">
                <a:solidFill>
                  <a:srgbClr val="0033CC"/>
                </a:solidFill>
              </a:rPr>
              <a:t>- CMA:	Common Monetary Agreement (monetary 	union)</a:t>
            </a:r>
          </a:p>
          <a:p>
            <a:pPr marL="0" indent="0" defTabSz="517525">
              <a:spcBef>
                <a:spcPct val="20000"/>
              </a:spcBef>
              <a:tabLst>
                <a:tab pos="1543050" algn="l"/>
                <a:tab pos="1719263" algn="l"/>
              </a:tabLst>
              <a:defRPr/>
            </a:pPr>
            <a:r>
              <a:rPr lang="en-US" sz="2800" dirty="0" smtClean="0">
                <a:solidFill>
                  <a:srgbClr val="FF0000"/>
                </a:solidFill>
              </a:rPr>
              <a:t>- COMESA:	Common </a:t>
            </a:r>
            <a:r>
              <a:rPr lang="en-US" sz="2800" dirty="0">
                <a:solidFill>
                  <a:srgbClr val="FF0000"/>
                </a:solidFill>
              </a:rPr>
              <a:t>Market for Eastern and Southern </a:t>
            </a:r>
            <a:r>
              <a:rPr lang="en-US" sz="2800" dirty="0" smtClean="0">
                <a:solidFill>
                  <a:srgbClr val="FF0000"/>
                </a:solidFill>
              </a:rPr>
              <a:t>		  Africa (common market) -  </a:t>
            </a:r>
            <a:r>
              <a:rPr lang="en-US" sz="2800" dirty="0" smtClean="0">
                <a:solidFill>
                  <a:srgbClr val="00B050"/>
                </a:solidFill>
              </a:rPr>
              <a:t>TFTA signatories</a:t>
            </a:r>
          </a:p>
          <a:p>
            <a:pPr marL="0" indent="0" defTabSz="285750">
              <a:spcBef>
                <a:spcPct val="20000"/>
              </a:spcBef>
              <a:tabLst>
                <a:tab pos="1719263" algn="l"/>
              </a:tabLst>
              <a:defRPr/>
            </a:pPr>
            <a:r>
              <a:rPr lang="en-US" sz="2800" dirty="0" smtClean="0">
                <a:solidFill>
                  <a:srgbClr val="FF0000"/>
                </a:solidFill>
              </a:rPr>
              <a:t>- EAC:		East </a:t>
            </a:r>
            <a:r>
              <a:rPr lang="en-US" sz="2800" dirty="0">
                <a:solidFill>
                  <a:srgbClr val="FF0000"/>
                </a:solidFill>
              </a:rPr>
              <a:t>African Community </a:t>
            </a:r>
            <a:r>
              <a:rPr lang="en-US" sz="2800" dirty="0" smtClean="0">
                <a:solidFill>
                  <a:srgbClr val="FF0000"/>
                </a:solidFill>
              </a:rPr>
              <a:t>(common market)- </a:t>
            </a:r>
            <a:r>
              <a:rPr lang="en-US" sz="2800" dirty="0" smtClean="0">
                <a:solidFill>
                  <a:srgbClr val="00B050"/>
                </a:solidFill>
              </a:rPr>
              <a:t>TFTA</a:t>
            </a:r>
            <a:endParaRPr lang="en-US" sz="2800" dirty="0">
              <a:solidFill>
                <a:srgbClr val="00B050"/>
              </a:solidFill>
            </a:endParaRPr>
          </a:p>
          <a:p>
            <a:pPr marL="0" indent="0" defTabSz="682625">
              <a:spcBef>
                <a:spcPct val="20000"/>
              </a:spcBef>
              <a:tabLst>
                <a:tab pos="1719263" algn="l"/>
              </a:tabLst>
              <a:defRPr/>
            </a:pPr>
            <a:r>
              <a:rPr lang="en-US" sz="2800" dirty="0" smtClean="0">
                <a:solidFill>
                  <a:srgbClr val="0033CC"/>
                </a:solidFill>
              </a:rPr>
              <a:t>- IGAD:	Intergovernmental </a:t>
            </a:r>
            <a:r>
              <a:rPr lang="en-US" sz="2800" dirty="0">
                <a:solidFill>
                  <a:srgbClr val="0033CC"/>
                </a:solidFill>
              </a:rPr>
              <a:t>Authority on Development </a:t>
            </a:r>
            <a:r>
              <a:rPr lang="en-US" sz="2800" dirty="0" smtClean="0">
                <a:solidFill>
                  <a:srgbClr val="0033CC"/>
                </a:solidFill>
              </a:rPr>
              <a:t>		(free trade area),</a:t>
            </a:r>
            <a:endParaRPr lang="en-US" sz="2800" dirty="0">
              <a:solidFill>
                <a:srgbClr val="0033CC"/>
              </a:solidFill>
            </a:endParaRPr>
          </a:p>
          <a:p>
            <a:pPr marL="0" indent="0">
              <a:spcBef>
                <a:spcPct val="20000"/>
              </a:spcBef>
              <a:tabLst>
                <a:tab pos="1719263" algn="l"/>
              </a:tabLst>
              <a:defRPr/>
            </a:pPr>
            <a:r>
              <a:rPr lang="en-US" sz="2800" dirty="0" smtClean="0">
                <a:solidFill>
                  <a:srgbClr val="0033CC"/>
                </a:solidFill>
              </a:rPr>
              <a:t>- IOC: 	Indian </a:t>
            </a:r>
            <a:r>
              <a:rPr lang="en-US" sz="2800" dirty="0">
                <a:solidFill>
                  <a:srgbClr val="0033CC"/>
                </a:solidFill>
              </a:rPr>
              <a:t>Ocean Commission (Free Trade Area</a:t>
            </a:r>
            <a:r>
              <a:rPr lang="en-US" sz="2800" dirty="0" smtClean="0">
                <a:solidFill>
                  <a:srgbClr val="0033CC"/>
                </a:solidFill>
              </a:rPr>
              <a:t>),</a:t>
            </a:r>
            <a:endParaRPr lang="en-US" sz="2800" dirty="0">
              <a:solidFill>
                <a:srgbClr val="0033CC"/>
              </a:solidFill>
            </a:endParaRPr>
          </a:p>
          <a:p>
            <a:pPr marL="0" indent="0" defTabSz="804863">
              <a:spcBef>
                <a:spcPct val="20000"/>
              </a:spcBef>
              <a:tabLst>
                <a:tab pos="1719263" algn="l"/>
              </a:tabLst>
              <a:defRPr/>
            </a:pPr>
            <a:r>
              <a:rPr lang="en-US" sz="2800" dirty="0" smtClean="0">
                <a:solidFill>
                  <a:srgbClr val="0033CC"/>
                </a:solidFill>
              </a:rPr>
              <a:t>- SACU:	Southern Africa Customs Union (customs 			union),</a:t>
            </a:r>
          </a:p>
          <a:p>
            <a:pPr marL="0" indent="0" defTabSz="804863">
              <a:spcBef>
                <a:spcPct val="20000"/>
              </a:spcBef>
              <a:defRPr/>
            </a:pPr>
            <a:r>
              <a:rPr lang="en-US" sz="2800" dirty="0" smtClean="0">
                <a:solidFill>
                  <a:srgbClr val="FF0000"/>
                </a:solidFill>
              </a:rPr>
              <a:t>- SADC	Southern </a:t>
            </a:r>
            <a:r>
              <a:rPr lang="en-US" sz="2800" dirty="0">
                <a:solidFill>
                  <a:srgbClr val="FF0000"/>
                </a:solidFill>
              </a:rPr>
              <a:t>African Development Community </a:t>
            </a:r>
            <a:r>
              <a:rPr lang="en-US" sz="2800" dirty="0" smtClean="0">
                <a:solidFill>
                  <a:srgbClr val="FF0000"/>
                </a:solidFill>
              </a:rPr>
              <a:t>			(free trade area) – </a:t>
            </a:r>
            <a:r>
              <a:rPr lang="en-US" sz="2800" dirty="0" smtClean="0">
                <a:solidFill>
                  <a:srgbClr val="00B050"/>
                </a:solidFill>
              </a:rPr>
              <a:t>TFTA signatories</a:t>
            </a:r>
            <a:endParaRPr lang="en-US" sz="2800" dirty="0">
              <a:solidFill>
                <a:srgbClr val="00B050"/>
              </a:solidFill>
            </a:endParaRPr>
          </a:p>
        </p:txBody>
      </p:sp>
      <p:sp>
        <p:nvSpPr>
          <p:cNvPr id="3" name="Title 1"/>
          <p:cNvSpPr txBox="1">
            <a:spLocks/>
          </p:cNvSpPr>
          <p:nvPr/>
        </p:nvSpPr>
        <p:spPr>
          <a:xfrm>
            <a:off x="251520" y="116632"/>
            <a:ext cx="8640960" cy="769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solidFill>
                  <a:srgbClr val="0033CC"/>
                </a:solidFill>
              </a:rPr>
              <a:t>Eastern and Southern African RECs</a:t>
            </a:r>
          </a:p>
        </p:txBody>
      </p:sp>
    </p:spTree>
    <p:extLst>
      <p:ext uri="{BB962C8B-B14F-4D97-AF65-F5344CB8AC3E}">
        <p14:creationId xmlns:p14="http://schemas.microsoft.com/office/powerpoint/2010/main" val="719199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1520" y="116632"/>
            <a:ext cx="8640960" cy="7692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solidFill>
                  <a:srgbClr val="0033CC"/>
                </a:solidFill>
              </a:rPr>
              <a:t>The EPAs Outlook is a Mismatch of RECs</a:t>
            </a:r>
          </a:p>
        </p:txBody>
      </p:sp>
      <p:sp>
        <p:nvSpPr>
          <p:cNvPr id="3" name="Content Placeholder 2"/>
          <p:cNvSpPr txBox="1">
            <a:spLocks/>
          </p:cNvSpPr>
          <p:nvPr/>
        </p:nvSpPr>
        <p:spPr>
          <a:xfrm>
            <a:off x="152400" y="908720"/>
            <a:ext cx="8884096" cy="583264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0099"/>
              </a:buClr>
              <a:buFont typeface="Calibri" pitchFamily="34" charset="0"/>
              <a:buChar char="-"/>
            </a:pPr>
            <a:r>
              <a:rPr lang="en-US" sz="2800" dirty="0" smtClean="0">
                <a:solidFill>
                  <a:srgbClr val="0033CC"/>
                </a:solidFill>
              </a:rPr>
              <a:t>The current EPAs negotiations have led to a deep mismatch as compared with the existing AU recognized RECs, thus leading to a disruption of the RI Agenda.</a:t>
            </a:r>
          </a:p>
          <a:p>
            <a:pPr>
              <a:buClr>
                <a:srgbClr val="000099"/>
              </a:buClr>
              <a:buFont typeface="Calibri" pitchFamily="34" charset="0"/>
              <a:buChar char="-"/>
            </a:pPr>
            <a:r>
              <a:rPr lang="en-US" sz="2800" dirty="0" smtClean="0">
                <a:solidFill>
                  <a:srgbClr val="0033CC"/>
                </a:solidFill>
              </a:rPr>
              <a:t>Diverging interests amongst EPAs countries LDCs and non-LDCs) on key priorities cannot enable a development-led agenda to achieve the expectations as per the current multilateral based and WTO-led order.</a:t>
            </a:r>
          </a:p>
          <a:p>
            <a:pPr>
              <a:buClr>
                <a:srgbClr val="000099"/>
              </a:buClr>
              <a:buFont typeface="Calibri" pitchFamily="34" charset="0"/>
              <a:buChar char="-"/>
            </a:pPr>
            <a:r>
              <a:rPr lang="en-US" sz="2800" dirty="0" smtClean="0">
                <a:solidFill>
                  <a:srgbClr val="0033CC"/>
                </a:solidFill>
              </a:rPr>
              <a:t>African countries in the Eastern and Southern African region have expressed strong concerns which are not being fulfilled by the current EPAs outcomes; the resulting vacuum is a recipe for glare failures if not addressed during the final negotiations of the EPAs frameworks; the BREXIT process might even deepen this.</a:t>
            </a:r>
            <a:endParaRPr lang="en-US" sz="2800" dirty="0">
              <a:solidFill>
                <a:srgbClr val="0033CC"/>
              </a:solidFill>
            </a:endParaRPr>
          </a:p>
        </p:txBody>
      </p:sp>
    </p:spTree>
    <p:extLst>
      <p:ext uri="{BB962C8B-B14F-4D97-AF65-F5344CB8AC3E}">
        <p14:creationId xmlns:p14="http://schemas.microsoft.com/office/powerpoint/2010/main" val="1464423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0"/>
            <a:ext cx="6192688" cy="6858000"/>
          </a:xfrm>
          <a:prstGeom prst="rect">
            <a:avLst/>
          </a:prstGeom>
        </p:spPr>
      </p:pic>
      <p:sp>
        <p:nvSpPr>
          <p:cNvPr id="3" name="Title 1"/>
          <p:cNvSpPr txBox="1">
            <a:spLocks/>
          </p:cNvSpPr>
          <p:nvPr/>
        </p:nvSpPr>
        <p:spPr>
          <a:xfrm>
            <a:off x="0" y="0"/>
            <a:ext cx="2987824" cy="6858000"/>
          </a:xfrm>
          <a:prstGeom prst="rect">
            <a:avLst/>
          </a:prstGeom>
          <a:solidFill>
            <a:srgbClr val="00B0F0"/>
          </a:solidFill>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endParaRPr lang="en-US" altLang="en-US" sz="3600" b="1" dirty="0" smtClean="0">
              <a:solidFill>
                <a:srgbClr val="0033CC"/>
              </a:solidFill>
            </a:endParaRPr>
          </a:p>
          <a:p>
            <a:endParaRPr lang="en-US" altLang="en-US" sz="3600" b="1" dirty="0">
              <a:solidFill>
                <a:srgbClr val="0033CC"/>
              </a:solidFill>
            </a:endParaRPr>
          </a:p>
          <a:p>
            <a:endParaRPr lang="en-US" altLang="en-US" sz="3600" b="1" dirty="0" smtClean="0">
              <a:solidFill>
                <a:srgbClr val="0033CC"/>
              </a:solidFill>
            </a:endParaRPr>
          </a:p>
          <a:p>
            <a:endParaRPr lang="en-US" altLang="en-US" sz="3600" b="1" dirty="0">
              <a:solidFill>
                <a:srgbClr val="0033CC"/>
              </a:solidFill>
            </a:endParaRPr>
          </a:p>
          <a:p>
            <a:r>
              <a:rPr lang="en-US" altLang="en-US" sz="4000" b="1" dirty="0" smtClean="0">
                <a:solidFill>
                  <a:schemeClr val="bg1"/>
                </a:solidFill>
              </a:rPr>
              <a:t>The African EPAs Outlook Status </a:t>
            </a:r>
          </a:p>
        </p:txBody>
      </p:sp>
    </p:spTree>
    <p:extLst>
      <p:ext uri="{BB962C8B-B14F-4D97-AF65-F5344CB8AC3E}">
        <p14:creationId xmlns:p14="http://schemas.microsoft.com/office/powerpoint/2010/main" val="2015186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4" name="Title 1"/>
          <p:cNvSpPr txBox="1">
            <a:spLocks/>
          </p:cNvSpPr>
          <p:nvPr/>
        </p:nvSpPr>
        <p:spPr bwMode="auto">
          <a:xfrm>
            <a:off x="420688" y="2709540"/>
            <a:ext cx="8424862" cy="14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buClr>
                <a:schemeClr val="tx1"/>
              </a:buClr>
            </a:pPr>
            <a:r>
              <a:rPr lang="en-US" sz="4000" b="1" dirty="0">
                <a:solidFill>
                  <a:schemeClr val="bg1"/>
                </a:solidFill>
              </a:rPr>
              <a:t>The Importance of </a:t>
            </a:r>
            <a:r>
              <a:rPr lang="en-US" sz="4000" b="1" dirty="0" smtClean="0">
                <a:solidFill>
                  <a:schemeClr val="bg1"/>
                </a:solidFill>
              </a:rPr>
              <a:t>EPAs for Eastern and Southern African Economies</a:t>
            </a:r>
            <a:endParaRPr lang="en-US" sz="4000" b="1" dirty="0">
              <a:solidFill>
                <a:schemeClr val="bg1"/>
              </a:solidFill>
            </a:endParaRPr>
          </a:p>
        </p:txBody>
      </p:sp>
    </p:spTree>
    <p:extLst>
      <p:ext uri="{BB962C8B-B14F-4D97-AF65-F5344CB8AC3E}">
        <p14:creationId xmlns:p14="http://schemas.microsoft.com/office/powerpoint/2010/main" val="2377926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23713" y="1412776"/>
            <a:ext cx="8740775"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sz="3200" dirty="0" smtClean="0">
                <a:solidFill>
                  <a:srgbClr val="0033CC"/>
                </a:solidFill>
              </a:rPr>
              <a:t>-	From </a:t>
            </a:r>
            <a:r>
              <a:rPr lang="en-US" sz="3200" dirty="0">
                <a:solidFill>
                  <a:srgbClr val="0033CC"/>
                </a:solidFill>
              </a:rPr>
              <a:t>the EU’s perspective, the EPAs’ overarching objective is to provide a means for continued duty-free quota-free (DFQF) market access into the EU to the African, Caribbean and Pacific (ACP) groups of countries, consistent with the parties’ obligations under the rules of the World Trade Organization (WTO). </a:t>
            </a:r>
          </a:p>
        </p:txBody>
      </p:sp>
      <p:sp>
        <p:nvSpPr>
          <p:cNvPr id="3" name="Title 1"/>
          <p:cNvSpPr txBox="1">
            <a:spLocks/>
          </p:cNvSpPr>
          <p:nvPr/>
        </p:nvSpPr>
        <p:spPr>
          <a:xfrm>
            <a:off x="446856" y="296416"/>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Objectives of the EPAs</a:t>
            </a:r>
            <a:endParaRPr lang="en-US" sz="3200" dirty="0" smtClean="0">
              <a:solidFill>
                <a:srgbClr val="0033CC"/>
              </a:solidFill>
            </a:endParaRPr>
          </a:p>
        </p:txBody>
      </p:sp>
    </p:spTree>
    <p:extLst>
      <p:ext uri="{BB962C8B-B14F-4D97-AF65-F5344CB8AC3E}">
        <p14:creationId xmlns:p14="http://schemas.microsoft.com/office/powerpoint/2010/main" val="183457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12502" y="2348880"/>
            <a:ext cx="8857108" cy="2735883"/>
          </a:xfrm>
        </p:spPr>
        <p:txBody>
          <a:bodyPr/>
          <a:lstStyle/>
          <a:p>
            <a:r>
              <a:rPr lang="en-US" sz="3200" b="1" dirty="0" err="1" smtClean="0">
                <a:solidFill>
                  <a:srgbClr val="0033CC"/>
                </a:solidFill>
              </a:rPr>
              <a:t>Conf</a:t>
            </a:r>
            <a:r>
              <a:rPr lang="en-US" sz="3200" b="1" dirty="0" err="1" smtClean="0">
                <a:solidFill>
                  <a:srgbClr val="0033CC"/>
                </a:solidFill>
                <a:latin typeface="Calibri"/>
                <a:cs typeface="Calibri"/>
              </a:rPr>
              <a:t>é</a:t>
            </a:r>
            <a:r>
              <a:rPr lang="en-US" sz="3200" b="1" dirty="0" err="1" smtClean="0">
                <a:solidFill>
                  <a:srgbClr val="0033CC"/>
                </a:solidFill>
              </a:rPr>
              <a:t>rence</a:t>
            </a:r>
            <a:r>
              <a:rPr lang="en-US" sz="3200" b="1" dirty="0" smtClean="0">
                <a:solidFill>
                  <a:srgbClr val="0033CC"/>
                </a:solidFill>
              </a:rPr>
              <a:t> </a:t>
            </a:r>
            <a:r>
              <a:rPr lang="en-US" sz="3200" b="1" dirty="0" err="1" smtClean="0">
                <a:solidFill>
                  <a:srgbClr val="0033CC"/>
                </a:solidFill>
              </a:rPr>
              <a:t>Internationale</a:t>
            </a:r>
            <a:r>
              <a:rPr lang="en-US" sz="3200" b="1" dirty="0" smtClean="0">
                <a:solidFill>
                  <a:srgbClr val="0033CC"/>
                </a:solidFill>
              </a:rPr>
              <a:t> </a:t>
            </a:r>
            <a:r>
              <a:rPr lang="en-US" sz="3200" b="1" dirty="0" err="1" smtClean="0">
                <a:solidFill>
                  <a:srgbClr val="0033CC"/>
                </a:solidFill>
              </a:rPr>
              <a:t>Pluridisciplinaire</a:t>
            </a:r>
            <a:r>
              <a:rPr lang="en-US" sz="3200" b="1" dirty="0" smtClean="0">
                <a:solidFill>
                  <a:srgbClr val="0033CC"/>
                </a:solidFill>
              </a:rPr>
              <a:t/>
            </a:r>
            <a:br>
              <a:rPr lang="en-US" sz="3200" b="1" dirty="0" smtClean="0">
                <a:solidFill>
                  <a:srgbClr val="0033CC"/>
                </a:solidFill>
              </a:rPr>
            </a:br>
            <a:r>
              <a:rPr lang="en-US" sz="3200" dirty="0" smtClean="0">
                <a:solidFill>
                  <a:srgbClr val="0033CC"/>
                </a:solidFill>
              </a:rPr>
              <a:t>Les Accords de </a:t>
            </a:r>
            <a:r>
              <a:rPr lang="en-US" sz="3200" dirty="0" err="1" smtClean="0">
                <a:solidFill>
                  <a:srgbClr val="0033CC"/>
                </a:solidFill>
              </a:rPr>
              <a:t>Partenariat</a:t>
            </a:r>
            <a:r>
              <a:rPr lang="en-US" sz="3200" dirty="0" smtClean="0">
                <a:solidFill>
                  <a:srgbClr val="0033CC"/>
                </a:solidFill>
              </a:rPr>
              <a:t> </a:t>
            </a:r>
            <a:r>
              <a:rPr lang="en-US" sz="3200" dirty="0" err="1" smtClean="0">
                <a:solidFill>
                  <a:srgbClr val="0033CC"/>
                </a:solidFill>
              </a:rPr>
              <a:t>Economique</a:t>
            </a:r>
            <a:r>
              <a:rPr lang="en-US" sz="3200" dirty="0" smtClean="0">
                <a:solidFill>
                  <a:srgbClr val="0033CC"/>
                </a:solidFill>
              </a:rPr>
              <a:t> (APEs) </a:t>
            </a:r>
            <a:br>
              <a:rPr lang="en-US" sz="3200" dirty="0" smtClean="0">
                <a:solidFill>
                  <a:srgbClr val="0033CC"/>
                </a:solidFill>
              </a:rPr>
            </a:br>
            <a:r>
              <a:rPr lang="en-US" sz="3200" dirty="0" err="1" smtClean="0">
                <a:solidFill>
                  <a:srgbClr val="0033CC"/>
                </a:solidFill>
              </a:rPr>
              <a:t>dans</a:t>
            </a:r>
            <a:r>
              <a:rPr lang="en-US" sz="3200" dirty="0" smtClean="0">
                <a:solidFill>
                  <a:srgbClr val="0033CC"/>
                </a:solidFill>
              </a:rPr>
              <a:t> </a:t>
            </a:r>
            <a:r>
              <a:rPr lang="en-US" sz="3200" dirty="0" err="1" smtClean="0">
                <a:solidFill>
                  <a:srgbClr val="0033CC"/>
                </a:solidFill>
              </a:rPr>
              <a:t>l’Oc</a:t>
            </a:r>
            <a:r>
              <a:rPr lang="en-US" sz="3200" dirty="0" err="1" smtClean="0">
                <a:solidFill>
                  <a:srgbClr val="0033CC"/>
                </a:solidFill>
                <a:latin typeface="Calibri"/>
                <a:cs typeface="Calibri"/>
              </a:rPr>
              <a:t>é</a:t>
            </a:r>
            <a:r>
              <a:rPr lang="en-US" sz="3200" dirty="0" err="1" smtClean="0">
                <a:solidFill>
                  <a:srgbClr val="0033CC"/>
                </a:solidFill>
              </a:rPr>
              <a:t>an</a:t>
            </a:r>
            <a:r>
              <a:rPr lang="en-US" sz="3200" dirty="0" smtClean="0">
                <a:solidFill>
                  <a:srgbClr val="0033CC"/>
                </a:solidFill>
              </a:rPr>
              <a:t> </a:t>
            </a:r>
            <a:r>
              <a:rPr lang="en-US" sz="3200" dirty="0" err="1" smtClean="0">
                <a:solidFill>
                  <a:srgbClr val="0033CC"/>
                </a:solidFill>
              </a:rPr>
              <a:t>Indien</a:t>
            </a:r>
            <a:r>
              <a:rPr lang="en-US" sz="3200" dirty="0">
                <a:solidFill>
                  <a:srgbClr val="0033CC"/>
                </a:solidFill>
              </a:rPr>
              <a:t/>
            </a:r>
            <a:br>
              <a:rPr lang="en-US" sz="3200" dirty="0">
                <a:solidFill>
                  <a:srgbClr val="0033CC"/>
                </a:solidFill>
              </a:rPr>
            </a:br>
            <a:r>
              <a:rPr lang="en-US" sz="3200" b="1" dirty="0" smtClean="0">
                <a:solidFill>
                  <a:srgbClr val="0033CC"/>
                </a:solidFill>
              </a:rPr>
              <a:t>THE ECONOMIC PARTNERSHIP AGREEMENTS (EPAs) IN THE INDIAN OCEAN</a:t>
            </a:r>
          </a:p>
        </p:txBody>
      </p:sp>
      <p:sp>
        <p:nvSpPr>
          <p:cNvPr id="3075" name="Title 1"/>
          <p:cNvSpPr txBox="1">
            <a:spLocks/>
          </p:cNvSpPr>
          <p:nvPr/>
        </p:nvSpPr>
        <p:spPr bwMode="auto">
          <a:xfrm>
            <a:off x="320675" y="5445496"/>
            <a:ext cx="8640763" cy="1079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2800" dirty="0" smtClean="0">
                <a:solidFill>
                  <a:srgbClr val="0033CC"/>
                </a:solidFill>
                <a:cs typeface="Calibri" pitchFamily="34" charset="0"/>
              </a:rPr>
              <a:t>Saint Denis, </a:t>
            </a:r>
            <a:r>
              <a:rPr lang="en-US" sz="2800" dirty="0" err="1" smtClean="0">
                <a:solidFill>
                  <a:srgbClr val="0033CC"/>
                </a:solidFill>
                <a:cs typeface="Calibri" pitchFamily="34" charset="0"/>
              </a:rPr>
              <a:t>Réunion</a:t>
            </a:r>
            <a:endParaRPr lang="en-US" sz="2800" dirty="0">
              <a:solidFill>
                <a:srgbClr val="0033CC"/>
              </a:solidFill>
              <a:cs typeface="Calibri" pitchFamily="34" charset="0"/>
            </a:endParaRPr>
          </a:p>
          <a:p>
            <a:pPr algn="ctr" eaLnBrk="1" hangingPunct="1"/>
            <a:r>
              <a:rPr lang="en-US" sz="2600" dirty="0" smtClean="0">
                <a:solidFill>
                  <a:srgbClr val="0033CC"/>
                </a:solidFill>
              </a:rPr>
              <a:t>27 – 28 September  2018</a:t>
            </a:r>
            <a:endParaRPr lang="pt-BR" sz="2600" dirty="0">
              <a:solidFill>
                <a:srgbClr val="0033CC"/>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22726"/>
            <a:ext cx="4829008" cy="143342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88651"/>
            <a:ext cx="2222344" cy="163340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txBox="1">
            <a:spLocks/>
          </p:cNvSpPr>
          <p:nvPr/>
        </p:nvSpPr>
        <p:spPr bwMode="auto">
          <a:xfrm>
            <a:off x="251520" y="1268760"/>
            <a:ext cx="8740775" cy="532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sz="3200" dirty="0" smtClean="0">
                <a:solidFill>
                  <a:srgbClr val="0033CC"/>
                </a:solidFill>
              </a:rPr>
              <a:t>-	Although </a:t>
            </a:r>
            <a:r>
              <a:rPr lang="en-US" sz="3200" dirty="0">
                <a:solidFill>
                  <a:srgbClr val="0033CC"/>
                </a:solidFill>
              </a:rPr>
              <a:t>least developed countries (LDCs) currently obtain </a:t>
            </a:r>
            <a:r>
              <a:rPr lang="en-US" sz="3200" dirty="0" smtClean="0">
                <a:solidFill>
                  <a:srgbClr val="0033CC"/>
                </a:solidFill>
              </a:rPr>
              <a:t>DF - QF </a:t>
            </a:r>
            <a:r>
              <a:rPr lang="en-US" sz="3200" dirty="0">
                <a:solidFill>
                  <a:srgbClr val="0033CC"/>
                </a:solidFill>
              </a:rPr>
              <a:t>access consistent with WTO rules, the EU contends that the only way to continue to provide such access to developing countries, like Kenya (which are not “least </a:t>
            </a:r>
            <a:r>
              <a:rPr lang="en-US" sz="3200" dirty="0" smtClean="0">
                <a:solidFill>
                  <a:srgbClr val="0033CC"/>
                </a:solidFill>
              </a:rPr>
              <a:t>developed - LDCs”), </a:t>
            </a:r>
            <a:r>
              <a:rPr lang="en-US" sz="3200" dirty="0">
                <a:solidFill>
                  <a:srgbClr val="0033CC"/>
                </a:solidFill>
              </a:rPr>
              <a:t>is to enter into the reciprocal EPAs, where both parties undertake to </a:t>
            </a:r>
            <a:r>
              <a:rPr lang="en-US" sz="3200" dirty="0" smtClean="0">
                <a:solidFill>
                  <a:srgbClr val="0033CC"/>
                </a:solidFill>
              </a:rPr>
              <a:t>liberalize </a:t>
            </a:r>
            <a:r>
              <a:rPr lang="en-US" sz="3200" dirty="0">
                <a:solidFill>
                  <a:srgbClr val="0033CC"/>
                </a:solidFill>
              </a:rPr>
              <a:t>and reduce their import tariffs under GATT Article XXIV.</a:t>
            </a:r>
          </a:p>
        </p:txBody>
      </p:sp>
      <p:sp>
        <p:nvSpPr>
          <p:cNvPr id="3" name="Title 1"/>
          <p:cNvSpPr txBox="1">
            <a:spLocks/>
          </p:cNvSpPr>
          <p:nvPr/>
        </p:nvSpPr>
        <p:spPr>
          <a:xfrm>
            <a:off x="446856" y="296416"/>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Importance of the EPAs for ESA Countries</a:t>
            </a:r>
            <a:endParaRPr lang="en-US" sz="3200" dirty="0" smtClean="0">
              <a:solidFill>
                <a:srgbClr val="0033C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6856" y="296416"/>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The Parties to the EPAs</a:t>
            </a:r>
            <a:endParaRPr lang="en-US" sz="3200" dirty="0" smtClean="0">
              <a:solidFill>
                <a:srgbClr val="0033CC"/>
              </a:solidFill>
            </a:endParaRPr>
          </a:p>
        </p:txBody>
      </p:sp>
      <p:sp>
        <p:nvSpPr>
          <p:cNvPr id="3" name="Content Placeholder 2"/>
          <p:cNvSpPr txBox="1">
            <a:spLocks/>
          </p:cNvSpPr>
          <p:nvPr/>
        </p:nvSpPr>
        <p:spPr bwMode="auto">
          <a:xfrm>
            <a:off x="35496" y="980728"/>
            <a:ext cx="9036496"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457200" indent="-457200">
              <a:buFontTx/>
              <a:buChar char="-"/>
            </a:pPr>
            <a:r>
              <a:rPr lang="en-US" sz="3100" dirty="0" smtClean="0">
                <a:solidFill>
                  <a:srgbClr val="0033CC"/>
                </a:solidFill>
              </a:rPr>
              <a:t>The </a:t>
            </a:r>
            <a:r>
              <a:rPr lang="en-US" sz="3100" dirty="0">
                <a:solidFill>
                  <a:srgbClr val="0033CC"/>
                </a:solidFill>
              </a:rPr>
              <a:t>Preamble of the EPA lists </a:t>
            </a:r>
            <a:r>
              <a:rPr lang="en-US" sz="3100" dirty="0" smtClean="0">
                <a:solidFill>
                  <a:srgbClr val="0033CC"/>
                </a:solidFill>
              </a:rPr>
              <a:t>the </a:t>
            </a:r>
            <a:r>
              <a:rPr lang="en-US" sz="3100" dirty="0">
                <a:solidFill>
                  <a:srgbClr val="0033CC"/>
                </a:solidFill>
              </a:rPr>
              <a:t>28 EU member states individually, and the EU itself as signatories to the EPA agreement</a:t>
            </a:r>
            <a:r>
              <a:rPr lang="en-US" sz="3100" dirty="0" smtClean="0">
                <a:solidFill>
                  <a:srgbClr val="0033CC"/>
                </a:solidFill>
              </a:rPr>
              <a:t>.</a:t>
            </a:r>
          </a:p>
          <a:p>
            <a:pPr marL="457200" indent="-457200">
              <a:buFontTx/>
              <a:buChar char="-"/>
            </a:pPr>
            <a:r>
              <a:rPr lang="en-US" sz="3100" dirty="0" smtClean="0">
                <a:solidFill>
                  <a:srgbClr val="0033CC"/>
                </a:solidFill>
              </a:rPr>
              <a:t>The </a:t>
            </a:r>
            <a:r>
              <a:rPr lang="en-US" sz="3100" dirty="0">
                <a:solidFill>
                  <a:srgbClr val="0033CC"/>
                </a:solidFill>
              </a:rPr>
              <a:t>territorial application clause clarifies that the EPA agreement shall apply only to the territories where the Treaty on the European Union (TEU) and Treaty on the Functioning of European Union (TFEU) </a:t>
            </a:r>
            <a:r>
              <a:rPr lang="en-US" sz="3100" dirty="0" smtClean="0">
                <a:solidFill>
                  <a:srgbClr val="0033CC"/>
                </a:solidFill>
              </a:rPr>
              <a:t>apply. </a:t>
            </a:r>
          </a:p>
          <a:p>
            <a:pPr marL="457200" indent="-457200">
              <a:buFontTx/>
              <a:buChar char="-"/>
            </a:pPr>
            <a:r>
              <a:rPr lang="en-US" sz="3100" dirty="0" smtClean="0">
                <a:solidFill>
                  <a:srgbClr val="0033CC"/>
                </a:solidFill>
              </a:rPr>
              <a:t>Therefore</a:t>
            </a:r>
            <a:r>
              <a:rPr lang="en-US" sz="3100" dirty="0">
                <a:solidFill>
                  <a:srgbClr val="0033CC"/>
                </a:solidFill>
              </a:rPr>
              <a:t>, when the UK ceases to be a member of the EU, the TEU and TFEU will no longer apply to the UK, and, consequently, the </a:t>
            </a:r>
            <a:r>
              <a:rPr lang="en-US" sz="3100" dirty="0" smtClean="0">
                <a:solidFill>
                  <a:srgbClr val="0033CC"/>
                </a:solidFill>
              </a:rPr>
              <a:t>EU-ACPs EPAs </a:t>
            </a:r>
            <a:r>
              <a:rPr lang="en-US" sz="3100" dirty="0">
                <a:solidFill>
                  <a:srgbClr val="0033CC"/>
                </a:solidFill>
              </a:rPr>
              <a:t>will no longer be applicable to the territory of the UK</a:t>
            </a:r>
            <a:r>
              <a:rPr lang="en-US" sz="3100" dirty="0" smtClean="0">
                <a:solidFill>
                  <a:srgbClr val="0033CC"/>
                </a:solidFill>
              </a:rPr>
              <a:t>.</a:t>
            </a:r>
            <a:endParaRPr lang="en-US" sz="3100" dirty="0">
              <a:solidFill>
                <a:srgbClr val="0033CC"/>
              </a:solidFill>
            </a:endParaRPr>
          </a:p>
        </p:txBody>
      </p:sp>
    </p:spTree>
    <p:extLst>
      <p:ext uri="{BB962C8B-B14F-4D97-AF65-F5344CB8AC3E}">
        <p14:creationId xmlns:p14="http://schemas.microsoft.com/office/powerpoint/2010/main" val="912267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51520" y="1052736"/>
            <a:ext cx="8740775" cy="554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457200" indent="-457200">
              <a:buFontTx/>
              <a:buChar char="-"/>
            </a:pPr>
            <a:r>
              <a:rPr lang="en-US" sz="3200" dirty="0" smtClean="0">
                <a:solidFill>
                  <a:srgbClr val="0033CC"/>
                </a:solidFill>
              </a:rPr>
              <a:t>The </a:t>
            </a:r>
            <a:r>
              <a:rPr lang="en-US" sz="3200" dirty="0">
                <a:solidFill>
                  <a:srgbClr val="0033CC"/>
                </a:solidFill>
              </a:rPr>
              <a:t>Preamble of the EPA </a:t>
            </a:r>
            <a:r>
              <a:rPr lang="en-US" sz="3200" dirty="0" smtClean="0">
                <a:solidFill>
                  <a:srgbClr val="0033CC"/>
                </a:solidFill>
              </a:rPr>
              <a:t>lists the </a:t>
            </a:r>
            <a:r>
              <a:rPr lang="en-US" sz="3200" dirty="0">
                <a:solidFill>
                  <a:srgbClr val="0033CC"/>
                </a:solidFill>
              </a:rPr>
              <a:t>other contracting parties </a:t>
            </a:r>
            <a:r>
              <a:rPr lang="en-US" sz="3200" dirty="0" smtClean="0">
                <a:solidFill>
                  <a:srgbClr val="0033CC"/>
                </a:solidFill>
              </a:rPr>
              <a:t>as </a:t>
            </a:r>
            <a:r>
              <a:rPr lang="en-US" sz="3200" dirty="0">
                <a:solidFill>
                  <a:srgbClr val="0033CC"/>
                </a:solidFill>
              </a:rPr>
              <a:t>the members of the regional block signatories to the EPAs </a:t>
            </a:r>
            <a:r>
              <a:rPr lang="en-US" sz="3200" dirty="0" smtClean="0">
                <a:solidFill>
                  <a:srgbClr val="0033CC"/>
                </a:solidFill>
              </a:rPr>
              <a:t>(i.e. EAC, ESA and SADC regions).</a:t>
            </a:r>
            <a:endParaRPr lang="en-US" sz="3200" dirty="0">
              <a:solidFill>
                <a:srgbClr val="0033CC"/>
              </a:solidFill>
            </a:endParaRPr>
          </a:p>
          <a:p>
            <a:pPr marL="457200" indent="-457200">
              <a:buFontTx/>
              <a:buChar char="-"/>
            </a:pPr>
            <a:r>
              <a:rPr lang="en-US" sz="3200" dirty="0">
                <a:solidFill>
                  <a:srgbClr val="0033CC"/>
                </a:solidFill>
              </a:rPr>
              <a:t>A close reading of the preamble suggests that the EAC </a:t>
            </a:r>
            <a:r>
              <a:rPr lang="en-US" sz="3200" dirty="0" smtClean="0">
                <a:solidFill>
                  <a:srgbClr val="0033CC"/>
                </a:solidFill>
              </a:rPr>
              <a:t>and SADC (or COMESA) in their </a:t>
            </a:r>
            <a:r>
              <a:rPr lang="en-US" sz="3200" dirty="0">
                <a:solidFill>
                  <a:srgbClr val="0033CC"/>
                </a:solidFill>
              </a:rPr>
              <a:t>institutional capacity </a:t>
            </a:r>
            <a:r>
              <a:rPr lang="en-US" sz="3200" dirty="0" smtClean="0">
                <a:solidFill>
                  <a:srgbClr val="0033CC"/>
                </a:solidFill>
              </a:rPr>
              <a:t>are </a:t>
            </a:r>
            <a:r>
              <a:rPr lang="en-US" sz="3200" dirty="0">
                <a:solidFill>
                  <a:srgbClr val="0033CC"/>
                </a:solidFill>
              </a:rPr>
              <a:t>not </a:t>
            </a:r>
            <a:r>
              <a:rPr lang="en-US" sz="3200" dirty="0" smtClean="0">
                <a:solidFill>
                  <a:srgbClr val="0033CC"/>
                </a:solidFill>
              </a:rPr>
              <a:t>signatories </a:t>
            </a:r>
            <a:r>
              <a:rPr lang="en-US" sz="3200" dirty="0">
                <a:solidFill>
                  <a:srgbClr val="0033CC"/>
                </a:solidFill>
              </a:rPr>
              <a:t>to the </a:t>
            </a:r>
            <a:r>
              <a:rPr lang="en-US" sz="3200" dirty="0" smtClean="0">
                <a:solidFill>
                  <a:srgbClr val="0033CC"/>
                </a:solidFill>
              </a:rPr>
              <a:t>EPAs. </a:t>
            </a:r>
            <a:r>
              <a:rPr lang="en-US" sz="3200" dirty="0">
                <a:solidFill>
                  <a:srgbClr val="0033CC"/>
                </a:solidFill>
              </a:rPr>
              <a:t>Instead each individual EAC </a:t>
            </a:r>
            <a:r>
              <a:rPr lang="en-US" sz="3200" dirty="0" smtClean="0">
                <a:solidFill>
                  <a:srgbClr val="0033CC"/>
                </a:solidFill>
              </a:rPr>
              <a:t>/SADC and ESA block Partner </a:t>
            </a:r>
            <a:r>
              <a:rPr lang="en-US" sz="3200" dirty="0">
                <a:solidFill>
                  <a:srgbClr val="0033CC"/>
                </a:solidFill>
              </a:rPr>
              <a:t>State is a </a:t>
            </a:r>
            <a:r>
              <a:rPr lang="en-US" sz="3200" dirty="0" smtClean="0">
                <a:solidFill>
                  <a:srgbClr val="0033CC"/>
                </a:solidFill>
              </a:rPr>
              <a:t>signatory.</a:t>
            </a:r>
          </a:p>
          <a:p>
            <a:pPr marL="457200" indent="-457200">
              <a:buFontTx/>
              <a:buChar char="-"/>
            </a:pPr>
            <a:r>
              <a:rPr lang="en-US" sz="3200" dirty="0" smtClean="0">
                <a:solidFill>
                  <a:srgbClr val="0033CC"/>
                </a:solidFill>
              </a:rPr>
              <a:t>Any party can withdraw from the EPA agreement anytime even after ratification of the EPA.</a:t>
            </a:r>
            <a:endParaRPr lang="en-US" sz="3200" dirty="0">
              <a:solidFill>
                <a:srgbClr val="0033CC"/>
              </a:solidFill>
            </a:endParaRPr>
          </a:p>
          <a:p>
            <a:pPr marL="457200" indent="-457200">
              <a:buFontTx/>
              <a:buChar char="-"/>
            </a:pPr>
            <a:endParaRPr lang="en-US" sz="3200" dirty="0">
              <a:solidFill>
                <a:srgbClr val="0033CC"/>
              </a:solidFill>
            </a:endParaRPr>
          </a:p>
        </p:txBody>
      </p:sp>
      <p:sp>
        <p:nvSpPr>
          <p:cNvPr id="3" name="Title 1"/>
          <p:cNvSpPr txBox="1">
            <a:spLocks/>
          </p:cNvSpPr>
          <p:nvPr/>
        </p:nvSpPr>
        <p:spPr>
          <a:xfrm>
            <a:off x="446856" y="260648"/>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The Parties to the EPAs</a:t>
            </a:r>
            <a:endParaRPr lang="en-US" sz="3200" dirty="0" smtClean="0">
              <a:solidFill>
                <a:srgbClr val="0033CC"/>
              </a:solidFill>
            </a:endParaRPr>
          </a:p>
        </p:txBody>
      </p:sp>
    </p:spTree>
    <p:extLst>
      <p:ext uri="{BB962C8B-B14F-4D97-AF65-F5344CB8AC3E}">
        <p14:creationId xmlns:p14="http://schemas.microsoft.com/office/powerpoint/2010/main" val="2102454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4" name="Title 1"/>
          <p:cNvSpPr txBox="1">
            <a:spLocks/>
          </p:cNvSpPr>
          <p:nvPr/>
        </p:nvSpPr>
        <p:spPr bwMode="auto">
          <a:xfrm>
            <a:off x="420688" y="2492375"/>
            <a:ext cx="842486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buClr>
                <a:schemeClr val="tx1"/>
              </a:buClr>
            </a:pPr>
            <a:r>
              <a:rPr lang="en-US" sz="4000" b="1" dirty="0">
                <a:solidFill>
                  <a:schemeClr val="bg1"/>
                </a:solidFill>
              </a:rPr>
              <a:t>Mapping the gaps in </a:t>
            </a:r>
            <a:r>
              <a:rPr lang="en-US" sz="4000" b="1" dirty="0" smtClean="0">
                <a:solidFill>
                  <a:schemeClr val="bg1"/>
                </a:solidFill>
              </a:rPr>
              <a:t>EPAs Frameworks for African Development </a:t>
            </a:r>
            <a:endParaRPr lang="en-US" sz="4000" b="1" dirty="0">
              <a:solidFill>
                <a:schemeClr val="bg1"/>
              </a:solidFill>
            </a:endParaRPr>
          </a:p>
        </p:txBody>
      </p:sp>
    </p:spTree>
    <p:extLst>
      <p:ext uri="{BB962C8B-B14F-4D97-AF65-F5344CB8AC3E}">
        <p14:creationId xmlns:p14="http://schemas.microsoft.com/office/powerpoint/2010/main" val="2377926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txBox="1">
            <a:spLocks/>
          </p:cNvSpPr>
          <p:nvPr/>
        </p:nvSpPr>
        <p:spPr bwMode="auto">
          <a:xfrm>
            <a:off x="152400" y="1052761"/>
            <a:ext cx="8883650" cy="576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a:solidFill>
                  <a:srgbClr val="0033CC"/>
                </a:solidFill>
              </a:rPr>
              <a:t>A common perception, </a:t>
            </a:r>
            <a:r>
              <a:rPr lang="en-US" sz="3200" dirty="0" smtClean="0">
                <a:solidFill>
                  <a:srgbClr val="0033CC"/>
                </a:solidFill>
              </a:rPr>
              <a:t>as expressed </a:t>
            </a:r>
            <a:r>
              <a:rPr lang="en-US" sz="3200" dirty="0">
                <a:solidFill>
                  <a:srgbClr val="0033CC"/>
                </a:solidFill>
              </a:rPr>
              <a:t>by many countries, is that there is little coherence between the EPA agenda and the regional integration processes in Africa. </a:t>
            </a:r>
            <a:endParaRPr lang="en-US" sz="3200" dirty="0" smtClean="0">
              <a:solidFill>
                <a:srgbClr val="0033CC"/>
              </a:solidFill>
            </a:endParaRPr>
          </a:p>
          <a:p>
            <a:pPr>
              <a:spcBef>
                <a:spcPct val="20000"/>
              </a:spcBef>
              <a:buFont typeface="Calibri" pitchFamily="34" charset="0"/>
              <a:buChar char="₋"/>
            </a:pPr>
            <a:r>
              <a:rPr lang="en-US" sz="3200" dirty="0" smtClean="0">
                <a:solidFill>
                  <a:srgbClr val="0033CC"/>
                </a:solidFill>
              </a:rPr>
              <a:t>One </a:t>
            </a:r>
            <a:r>
              <a:rPr lang="en-US" sz="3200" dirty="0">
                <a:solidFill>
                  <a:srgbClr val="0033CC"/>
                </a:solidFill>
              </a:rPr>
              <a:t>particular concern has been that countries in the same economic region might </a:t>
            </a:r>
            <a:r>
              <a:rPr lang="en-US" sz="3200" dirty="0" err="1">
                <a:solidFill>
                  <a:srgbClr val="0033CC"/>
                </a:solidFill>
              </a:rPr>
              <a:t>liberalise</a:t>
            </a:r>
            <a:r>
              <a:rPr lang="en-US" sz="3200" dirty="0">
                <a:solidFill>
                  <a:srgbClr val="0033CC"/>
                </a:solidFill>
              </a:rPr>
              <a:t> different baskets of products and so create new barriers to intra-regional trade in order to avoid trade deflection. </a:t>
            </a:r>
            <a:endParaRPr lang="en-US" sz="3200" dirty="0" smtClean="0">
              <a:solidFill>
                <a:srgbClr val="0033CC"/>
              </a:solidFill>
            </a:endParaRPr>
          </a:p>
          <a:p>
            <a:pPr>
              <a:spcBef>
                <a:spcPct val="20000"/>
              </a:spcBef>
              <a:buFont typeface="Calibri" pitchFamily="34" charset="0"/>
              <a:buChar char="₋"/>
            </a:pPr>
            <a:r>
              <a:rPr lang="en-US" sz="3200" dirty="0" smtClean="0">
                <a:solidFill>
                  <a:srgbClr val="0033CC"/>
                </a:solidFill>
              </a:rPr>
              <a:t>This </a:t>
            </a:r>
            <a:r>
              <a:rPr lang="en-US" sz="3200" dirty="0">
                <a:solidFill>
                  <a:srgbClr val="0033CC"/>
                </a:solidFill>
              </a:rPr>
              <a:t>concern has been vindicated by the interim EPAs that have been agreed.</a:t>
            </a:r>
            <a:endParaRPr lang="pt-PT" sz="3200" dirty="0">
              <a:solidFill>
                <a:srgbClr val="0033CC"/>
              </a:solidFill>
              <a:sym typeface="Wingdings" pitchFamily="2" charset="2"/>
            </a:endParaRPr>
          </a:p>
        </p:txBody>
      </p:sp>
      <p:sp>
        <p:nvSpPr>
          <p:cNvPr id="3" name="Title 1"/>
          <p:cNvSpPr txBox="1">
            <a:spLocks/>
          </p:cNvSpPr>
          <p:nvPr/>
        </p:nvSpPr>
        <p:spPr>
          <a:xfrm>
            <a:off x="446856" y="296416"/>
            <a:ext cx="8373616"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Strong Mismatch between EPAs and RECs</a:t>
            </a:r>
            <a:endParaRPr lang="en-US" sz="3200" dirty="0" smtClean="0">
              <a:solidFill>
                <a:srgbClr val="0033CC"/>
              </a:solidFill>
            </a:endParaRPr>
          </a:p>
        </p:txBody>
      </p:sp>
    </p:spTree>
    <p:extLst>
      <p:ext uri="{BB962C8B-B14F-4D97-AF65-F5344CB8AC3E}">
        <p14:creationId xmlns:p14="http://schemas.microsoft.com/office/powerpoint/2010/main" val="1052618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nvSpPr>
        <p:spPr bwMode="auto">
          <a:xfrm>
            <a:off x="265113" y="1628800"/>
            <a:ext cx="86407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3600" b="1" dirty="0" smtClean="0">
                <a:solidFill>
                  <a:srgbClr val="C00000"/>
                </a:solidFill>
              </a:rPr>
              <a:t>African opposition to the Economic Partnership Agreements (EPAs)</a:t>
            </a:r>
            <a:endParaRPr lang="en-US" altLang="en-US" sz="3600" b="1" dirty="0">
              <a:solidFill>
                <a:srgbClr val="C00000"/>
              </a:solidFill>
            </a:endParaRPr>
          </a:p>
        </p:txBody>
      </p:sp>
      <p:sp>
        <p:nvSpPr>
          <p:cNvPr id="3" name="Title 1"/>
          <p:cNvSpPr>
            <a:spLocks noGrp="1"/>
          </p:cNvSpPr>
          <p:nvPr/>
        </p:nvSpPr>
        <p:spPr bwMode="auto">
          <a:xfrm>
            <a:off x="251520" y="3501008"/>
            <a:ext cx="864076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altLang="en-US" sz="3600" i="1" dirty="0" smtClean="0">
              <a:solidFill>
                <a:srgbClr val="000099"/>
              </a:solidFill>
            </a:endParaRPr>
          </a:p>
          <a:p>
            <a:pPr algn="ctr"/>
            <a:r>
              <a:rPr lang="en-US" altLang="en-US" sz="3200" i="1" dirty="0" smtClean="0">
                <a:solidFill>
                  <a:srgbClr val="000099"/>
                </a:solidFill>
              </a:rPr>
              <a:t>“</a:t>
            </a:r>
            <a:r>
              <a:rPr lang="en-US" altLang="en-US" sz="3200" i="1" dirty="0" err="1" smtClean="0">
                <a:solidFill>
                  <a:srgbClr val="000099"/>
                </a:solidFill>
              </a:rPr>
              <a:t>Echec</a:t>
            </a:r>
            <a:r>
              <a:rPr lang="en-US" altLang="en-US" sz="3200" i="1" dirty="0" smtClean="0">
                <a:solidFill>
                  <a:srgbClr val="000099"/>
                </a:solidFill>
              </a:rPr>
              <a:t> du </a:t>
            </a:r>
            <a:r>
              <a:rPr lang="en-US" altLang="en-US" sz="3200" i="1" dirty="0" err="1" smtClean="0">
                <a:solidFill>
                  <a:srgbClr val="000099"/>
                </a:solidFill>
              </a:rPr>
              <a:t>Volet</a:t>
            </a:r>
            <a:r>
              <a:rPr lang="en-US" altLang="en-US" sz="3200" i="1" dirty="0" smtClean="0">
                <a:solidFill>
                  <a:srgbClr val="000099"/>
                </a:solidFill>
              </a:rPr>
              <a:t> </a:t>
            </a:r>
            <a:r>
              <a:rPr lang="en-US" altLang="en-US" sz="3200" i="1" dirty="0" err="1" smtClean="0">
                <a:solidFill>
                  <a:srgbClr val="000099"/>
                </a:solidFill>
              </a:rPr>
              <a:t>D</a:t>
            </a:r>
            <a:r>
              <a:rPr lang="en-US" altLang="en-US" sz="3200" i="1" dirty="0" err="1" smtClean="0">
                <a:solidFill>
                  <a:srgbClr val="000099"/>
                </a:solidFill>
                <a:latin typeface="Calibri"/>
                <a:cs typeface="Calibri"/>
              </a:rPr>
              <a:t>é</a:t>
            </a:r>
            <a:r>
              <a:rPr lang="en-US" altLang="en-US" sz="3200" i="1" dirty="0" err="1" smtClean="0">
                <a:solidFill>
                  <a:srgbClr val="000099"/>
                </a:solidFill>
              </a:rPr>
              <a:t>veloppement</a:t>
            </a:r>
            <a:r>
              <a:rPr lang="en-US" altLang="en-US" sz="3200" i="1" dirty="0" smtClean="0">
                <a:solidFill>
                  <a:srgbClr val="000099"/>
                </a:solidFill>
              </a:rPr>
              <a:t> et Integration </a:t>
            </a:r>
            <a:r>
              <a:rPr lang="en-US" altLang="en-US" sz="3200" i="1" dirty="0" err="1" smtClean="0">
                <a:solidFill>
                  <a:srgbClr val="000099"/>
                </a:solidFill>
              </a:rPr>
              <a:t>R</a:t>
            </a:r>
            <a:r>
              <a:rPr lang="en-US" altLang="en-US" sz="3200" i="1" dirty="0" err="1" smtClean="0">
                <a:solidFill>
                  <a:srgbClr val="000099"/>
                </a:solidFill>
                <a:latin typeface="Calibri"/>
                <a:cs typeface="Calibri"/>
              </a:rPr>
              <a:t>é</a:t>
            </a:r>
            <a:r>
              <a:rPr lang="en-US" altLang="en-US" sz="3200" i="1" dirty="0" err="1" smtClean="0">
                <a:solidFill>
                  <a:srgbClr val="000099"/>
                </a:solidFill>
              </a:rPr>
              <a:t>gionale</a:t>
            </a:r>
            <a:r>
              <a:rPr lang="en-US" altLang="en-US" sz="3200" i="1" dirty="0" smtClean="0">
                <a:solidFill>
                  <a:srgbClr val="000099"/>
                </a:solidFill>
              </a:rPr>
              <a:t> des APEs”</a:t>
            </a:r>
          </a:p>
          <a:p>
            <a:pPr algn="ctr"/>
            <a:endParaRPr lang="en-US" altLang="en-US" i="1" dirty="0" smtClean="0">
              <a:solidFill>
                <a:srgbClr val="000099"/>
              </a:solidFill>
            </a:endParaRPr>
          </a:p>
          <a:p>
            <a:pPr algn="ctr"/>
            <a:r>
              <a:rPr lang="en-US" altLang="en-US" sz="2000" i="1" dirty="0" smtClean="0">
                <a:solidFill>
                  <a:srgbClr val="000099"/>
                </a:solidFill>
              </a:rPr>
              <a:t>Mr. Bruno </a:t>
            </a:r>
            <a:r>
              <a:rPr lang="en-US" altLang="en-US" sz="2000" i="1" dirty="0" err="1" smtClean="0">
                <a:solidFill>
                  <a:srgbClr val="000099"/>
                </a:solidFill>
              </a:rPr>
              <a:t>Millot</a:t>
            </a:r>
            <a:r>
              <a:rPr lang="en-US" altLang="en-US" sz="2000" i="1" dirty="0" smtClean="0">
                <a:solidFill>
                  <a:srgbClr val="000099"/>
                </a:solidFill>
              </a:rPr>
              <a:t> (Les </a:t>
            </a:r>
            <a:r>
              <a:rPr lang="en-US" altLang="en-US" sz="2000" i="1" dirty="0" err="1" smtClean="0">
                <a:solidFill>
                  <a:srgbClr val="000099"/>
                </a:solidFill>
              </a:rPr>
              <a:t>Conseillers</a:t>
            </a:r>
            <a:r>
              <a:rPr lang="en-US" altLang="en-US" sz="2000" i="1" dirty="0" smtClean="0">
                <a:solidFill>
                  <a:srgbClr val="000099"/>
                </a:solidFill>
              </a:rPr>
              <a:t> du </a:t>
            </a:r>
            <a:r>
              <a:rPr lang="en-US" altLang="en-US" sz="2000" i="1" dirty="0" err="1" smtClean="0">
                <a:solidFill>
                  <a:srgbClr val="000099"/>
                </a:solidFill>
              </a:rPr>
              <a:t>Comerce</a:t>
            </a:r>
            <a:r>
              <a:rPr lang="en-US" altLang="en-US" sz="2000" i="1" dirty="0" smtClean="0">
                <a:solidFill>
                  <a:srgbClr val="000099"/>
                </a:solidFill>
              </a:rPr>
              <a:t> </a:t>
            </a:r>
            <a:r>
              <a:rPr lang="en-US" altLang="en-US" sz="2000" i="1" dirty="0" err="1" smtClean="0">
                <a:solidFill>
                  <a:srgbClr val="000099"/>
                </a:solidFill>
              </a:rPr>
              <a:t>Exterieur</a:t>
            </a:r>
            <a:r>
              <a:rPr lang="en-US" altLang="en-US" sz="2000" i="1" dirty="0" smtClean="0">
                <a:solidFill>
                  <a:srgbClr val="000099"/>
                </a:solidFill>
              </a:rPr>
              <a:t> de la France-CCEF)</a:t>
            </a:r>
            <a:endParaRPr lang="en-US" altLang="en-US" sz="2000" i="1" dirty="0">
              <a:solidFill>
                <a:srgbClr val="000099"/>
              </a:solidFill>
            </a:endParaRPr>
          </a:p>
          <a:p>
            <a:pPr algn="ctr"/>
            <a:endParaRPr lang="en-US" altLang="en-US" sz="3600" i="1" dirty="0">
              <a:solidFill>
                <a:srgbClr val="000099"/>
              </a:solidFill>
            </a:endParaRPr>
          </a:p>
        </p:txBody>
      </p:sp>
    </p:spTree>
    <p:extLst>
      <p:ext uri="{BB962C8B-B14F-4D97-AF65-F5344CB8AC3E}">
        <p14:creationId xmlns:p14="http://schemas.microsoft.com/office/powerpoint/2010/main" val="1852537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6856" y="296416"/>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err="1" smtClean="0">
                <a:solidFill>
                  <a:srgbClr val="0033CC"/>
                </a:solidFill>
              </a:rPr>
              <a:t>Brexit</a:t>
            </a:r>
            <a:r>
              <a:rPr lang="en-US" sz="3200" b="1" dirty="0" smtClean="0">
                <a:solidFill>
                  <a:srgbClr val="0033CC"/>
                </a:solidFill>
              </a:rPr>
              <a:t> and the “Trojan Horse Syndrome”</a:t>
            </a:r>
            <a:endParaRPr lang="en-US" sz="3200" dirty="0" smtClean="0">
              <a:solidFill>
                <a:srgbClr val="0033CC"/>
              </a:solidFill>
            </a:endParaRPr>
          </a:p>
        </p:txBody>
      </p:sp>
      <p:sp>
        <p:nvSpPr>
          <p:cNvPr id="3" name="Content Placeholder 2"/>
          <p:cNvSpPr txBox="1">
            <a:spLocks/>
          </p:cNvSpPr>
          <p:nvPr/>
        </p:nvSpPr>
        <p:spPr bwMode="auto">
          <a:xfrm>
            <a:off x="152400" y="1052736"/>
            <a:ext cx="8883650"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smtClean="0">
                <a:solidFill>
                  <a:srgbClr val="0033CC"/>
                </a:solidFill>
              </a:rPr>
              <a:t>African opposition to the EPAs with the EU has been based on the perceived overall negative impact of the EPAs on the development prospects of the continent </a:t>
            </a:r>
            <a:endParaRPr lang="en-US" sz="3200" dirty="0">
              <a:solidFill>
                <a:srgbClr val="0033CC"/>
              </a:solidFill>
            </a:endParaRPr>
          </a:p>
          <a:p>
            <a:pPr>
              <a:spcBef>
                <a:spcPct val="20000"/>
              </a:spcBef>
              <a:buFont typeface="Calibri" pitchFamily="34" charset="0"/>
              <a:buChar char="₋"/>
            </a:pPr>
            <a:r>
              <a:rPr lang="pt-PT" sz="3200" dirty="0" smtClean="0">
                <a:solidFill>
                  <a:srgbClr val="0033CC"/>
                </a:solidFill>
                <a:sym typeface="Wingdings" pitchFamily="2" charset="2"/>
              </a:rPr>
              <a:t>A key objective of the EUpartnersip agreements as identified in the Cotonou Agreement of 2000, is to help Africa’s development efforts.</a:t>
            </a:r>
          </a:p>
          <a:p>
            <a:pPr>
              <a:spcBef>
                <a:spcPct val="20000"/>
              </a:spcBef>
              <a:buFont typeface="Calibri" pitchFamily="34" charset="0"/>
              <a:buChar char="₋"/>
            </a:pPr>
            <a:r>
              <a:rPr lang="pt-PT" sz="3200" dirty="0" smtClean="0">
                <a:solidFill>
                  <a:srgbClr val="0033CC"/>
                </a:solidFill>
                <a:sym typeface="Wingdings" pitchFamily="2" charset="2"/>
              </a:rPr>
              <a:t>The ongoing EPAs negotiations have failed to sustain the regional and continental integration agenda and specific expectations (</a:t>
            </a:r>
            <a:r>
              <a:rPr lang="pt-PT" sz="3200" i="1" dirty="0" smtClean="0">
                <a:solidFill>
                  <a:srgbClr val="0033CC"/>
                </a:solidFill>
                <a:sym typeface="Wingdings" pitchFamily="2" charset="2"/>
              </a:rPr>
              <a:t>e.g. The IOC countries: R</a:t>
            </a:r>
            <a:r>
              <a:rPr lang="pt-PT" sz="3200" i="1" dirty="0" smtClean="0">
                <a:solidFill>
                  <a:srgbClr val="0033CC"/>
                </a:solidFill>
                <a:latin typeface="Calibri"/>
                <a:cs typeface="Calibri"/>
                <a:sym typeface="Wingdings" pitchFamily="2" charset="2"/>
              </a:rPr>
              <a:t>é</a:t>
            </a:r>
            <a:r>
              <a:rPr lang="pt-PT" sz="3200" i="1" dirty="0" smtClean="0">
                <a:solidFill>
                  <a:srgbClr val="0033CC"/>
                </a:solidFill>
                <a:sym typeface="Wingdings" pitchFamily="2" charset="2"/>
              </a:rPr>
              <a:t>union, Mauritius and Madagascar</a:t>
            </a:r>
            <a:r>
              <a:rPr lang="pt-PT" sz="3200" dirty="0" smtClean="0">
                <a:solidFill>
                  <a:srgbClr val="0033CC"/>
                </a:solidFill>
                <a:sym typeface="Wingdings" pitchFamily="2" charset="2"/>
              </a:rPr>
              <a:t>)</a:t>
            </a:r>
            <a:endParaRPr lang="pt-PT" sz="3200" dirty="0">
              <a:solidFill>
                <a:srgbClr val="0033CC"/>
              </a:solidFill>
              <a:sym typeface="Wingdings" pitchFamily="2" charset="2"/>
            </a:endParaRPr>
          </a:p>
        </p:txBody>
      </p:sp>
    </p:spTree>
    <p:extLst>
      <p:ext uri="{BB962C8B-B14F-4D97-AF65-F5344CB8AC3E}">
        <p14:creationId xmlns:p14="http://schemas.microsoft.com/office/powerpoint/2010/main" val="3412154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txBox="1">
            <a:spLocks/>
          </p:cNvSpPr>
          <p:nvPr/>
        </p:nvSpPr>
        <p:spPr bwMode="auto">
          <a:xfrm>
            <a:off x="0" y="765001"/>
            <a:ext cx="903605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smtClean="0">
                <a:solidFill>
                  <a:srgbClr val="0033CC"/>
                </a:solidFill>
              </a:rPr>
              <a:t>Only </a:t>
            </a:r>
            <a:r>
              <a:rPr lang="en-US" sz="3200" dirty="0">
                <a:solidFill>
                  <a:srgbClr val="0033CC"/>
                </a:solidFill>
              </a:rPr>
              <a:t>in the case of EAC have all members joined the EPA and accepted identical </a:t>
            </a:r>
            <a:r>
              <a:rPr lang="en-US" sz="3200" dirty="0" smtClean="0">
                <a:solidFill>
                  <a:srgbClr val="0033CC"/>
                </a:solidFill>
              </a:rPr>
              <a:t>liberalization </a:t>
            </a:r>
            <a:r>
              <a:rPr lang="en-US" sz="3200" dirty="0">
                <a:solidFill>
                  <a:srgbClr val="0033CC"/>
                </a:solidFill>
              </a:rPr>
              <a:t>schedules. If these are implemented fully and in a timely way economic integration will have been </a:t>
            </a:r>
            <a:r>
              <a:rPr lang="en-US" sz="3200" dirty="0" smtClean="0">
                <a:solidFill>
                  <a:srgbClr val="0033CC"/>
                </a:solidFill>
              </a:rPr>
              <a:t>reinforced in that sub-region. </a:t>
            </a:r>
          </a:p>
          <a:p>
            <a:pPr>
              <a:spcBef>
                <a:spcPct val="20000"/>
              </a:spcBef>
              <a:buFont typeface="Calibri" pitchFamily="34" charset="0"/>
              <a:buChar char="₋"/>
            </a:pPr>
            <a:r>
              <a:rPr lang="en-US" sz="3200" dirty="0" smtClean="0">
                <a:solidFill>
                  <a:srgbClr val="0033CC"/>
                </a:solidFill>
              </a:rPr>
              <a:t>Those </a:t>
            </a:r>
            <a:r>
              <a:rPr lang="en-US" sz="3200" dirty="0">
                <a:solidFill>
                  <a:srgbClr val="0033CC"/>
                </a:solidFill>
              </a:rPr>
              <a:t>Eastern and Southern Africa (ESA) countries and the five Southern Africa Development Community sub-group (SADC-minus) states that have </a:t>
            </a:r>
            <a:r>
              <a:rPr lang="en-US" sz="3200" dirty="0" err="1">
                <a:solidFill>
                  <a:srgbClr val="0033CC"/>
                </a:solidFill>
              </a:rPr>
              <a:t>initialled</a:t>
            </a:r>
            <a:r>
              <a:rPr lang="en-US" sz="3200" dirty="0">
                <a:solidFill>
                  <a:srgbClr val="0033CC"/>
                </a:solidFill>
              </a:rPr>
              <a:t>, have done so to single agreements, but there is considerable dissimilarity in the country </a:t>
            </a:r>
            <a:r>
              <a:rPr lang="en-US" sz="3200" dirty="0" smtClean="0">
                <a:solidFill>
                  <a:srgbClr val="0033CC"/>
                </a:solidFill>
              </a:rPr>
              <a:t>liberalization </a:t>
            </a:r>
            <a:r>
              <a:rPr lang="en-US" sz="3200" dirty="0">
                <a:solidFill>
                  <a:srgbClr val="0033CC"/>
                </a:solidFill>
              </a:rPr>
              <a:t>schedules and exclusion </a:t>
            </a:r>
            <a:r>
              <a:rPr lang="en-US" sz="3200" dirty="0" smtClean="0">
                <a:solidFill>
                  <a:srgbClr val="0033CC"/>
                </a:solidFill>
              </a:rPr>
              <a:t>baskets (</a:t>
            </a:r>
            <a:r>
              <a:rPr lang="en-US" sz="3200" i="1" dirty="0" smtClean="0">
                <a:solidFill>
                  <a:srgbClr val="0033CC"/>
                </a:solidFill>
              </a:rPr>
              <a:t>e.g. SA, BNLS and Mozambique</a:t>
            </a:r>
            <a:r>
              <a:rPr lang="en-US" sz="3200" dirty="0" smtClean="0">
                <a:solidFill>
                  <a:srgbClr val="0033CC"/>
                </a:solidFill>
              </a:rPr>
              <a:t>)</a:t>
            </a:r>
            <a:endParaRPr lang="pt-PT" sz="3200" dirty="0">
              <a:solidFill>
                <a:srgbClr val="0033CC"/>
              </a:solidFill>
              <a:sym typeface="Wingdings" pitchFamily="2" charset="2"/>
            </a:endParaRPr>
          </a:p>
        </p:txBody>
      </p:sp>
      <p:sp>
        <p:nvSpPr>
          <p:cNvPr id="3" name="Title 1"/>
          <p:cNvSpPr txBox="1">
            <a:spLocks/>
          </p:cNvSpPr>
          <p:nvPr/>
        </p:nvSpPr>
        <p:spPr>
          <a:xfrm>
            <a:off x="446856" y="116632"/>
            <a:ext cx="8445624"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0033CC"/>
                </a:solidFill>
              </a:rPr>
              <a:t>Reluctance to the “</a:t>
            </a:r>
            <a:r>
              <a:rPr lang="en-US" sz="3200" b="1" i="1" dirty="0" err="1" smtClean="0">
                <a:solidFill>
                  <a:srgbClr val="0033CC"/>
                </a:solidFill>
              </a:rPr>
              <a:t>Pacta</a:t>
            </a:r>
            <a:r>
              <a:rPr lang="en-US" sz="3200" b="1" i="1" dirty="0" smtClean="0">
                <a:solidFill>
                  <a:srgbClr val="0033CC"/>
                </a:solidFill>
              </a:rPr>
              <a:t> </a:t>
            </a:r>
            <a:r>
              <a:rPr lang="en-US" sz="3200" b="1" i="1" dirty="0" err="1" smtClean="0">
                <a:solidFill>
                  <a:srgbClr val="0033CC"/>
                </a:solidFill>
              </a:rPr>
              <a:t>Sunt</a:t>
            </a:r>
            <a:r>
              <a:rPr lang="en-US" sz="3200" b="1" i="1" dirty="0" smtClean="0">
                <a:solidFill>
                  <a:srgbClr val="0033CC"/>
                </a:solidFill>
              </a:rPr>
              <a:t> </a:t>
            </a:r>
            <a:r>
              <a:rPr lang="en-US" sz="3200" b="1" i="1" dirty="0" err="1" smtClean="0">
                <a:solidFill>
                  <a:srgbClr val="0033CC"/>
                </a:solidFill>
              </a:rPr>
              <a:t>Servanda</a:t>
            </a:r>
            <a:r>
              <a:rPr lang="en-US" sz="3200" b="1" dirty="0" smtClean="0">
                <a:solidFill>
                  <a:srgbClr val="0033CC"/>
                </a:solidFill>
              </a:rPr>
              <a:t>”</a:t>
            </a:r>
            <a:endParaRPr lang="en-US" sz="3200" dirty="0" smtClean="0">
              <a:solidFill>
                <a:srgbClr val="0033CC"/>
              </a:solidFill>
            </a:endParaRPr>
          </a:p>
        </p:txBody>
      </p:sp>
    </p:spTree>
    <p:extLst>
      <p:ext uri="{BB962C8B-B14F-4D97-AF65-F5344CB8AC3E}">
        <p14:creationId xmlns:p14="http://schemas.microsoft.com/office/powerpoint/2010/main" val="1260129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nvSpPr>
        <p:spPr bwMode="auto">
          <a:xfrm>
            <a:off x="5076056" y="0"/>
            <a:ext cx="403244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4400" b="1" dirty="0" smtClean="0">
                <a:solidFill>
                  <a:srgbClr val="C00000"/>
                </a:solidFill>
              </a:rPr>
              <a:t>Uncertainty over the </a:t>
            </a:r>
            <a:r>
              <a:rPr lang="en-US" altLang="en-US" sz="4400" b="1" dirty="0" err="1" smtClean="0">
                <a:solidFill>
                  <a:srgbClr val="C00000"/>
                </a:solidFill>
              </a:rPr>
              <a:t>Brexit</a:t>
            </a:r>
            <a:r>
              <a:rPr lang="en-US" altLang="en-US" sz="4400" b="1" dirty="0" smtClean="0">
                <a:solidFill>
                  <a:srgbClr val="C00000"/>
                </a:solidFill>
              </a:rPr>
              <a:t> negotiations outcome and subsequent consultations / Eventual Renegotiations</a:t>
            </a:r>
            <a:endParaRPr lang="en-US" altLang="en-US" sz="4400" b="1" dirty="0">
              <a:solidFill>
                <a:srgbClr val="C0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220072" cy="6858000"/>
          </a:xfrm>
          <a:prstGeom prst="rect">
            <a:avLst/>
          </a:prstGeom>
        </p:spPr>
      </p:pic>
    </p:spTree>
    <p:extLst>
      <p:ext uri="{BB962C8B-B14F-4D97-AF65-F5344CB8AC3E}">
        <p14:creationId xmlns:p14="http://schemas.microsoft.com/office/powerpoint/2010/main" val="1852537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6856" y="296416"/>
            <a:ext cx="8229600" cy="75632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err="1" smtClean="0">
                <a:solidFill>
                  <a:srgbClr val="0033CC"/>
                </a:solidFill>
              </a:rPr>
              <a:t>Brexit</a:t>
            </a:r>
            <a:r>
              <a:rPr lang="en-US" sz="3200" b="1" dirty="0" smtClean="0">
                <a:solidFill>
                  <a:srgbClr val="0033CC"/>
                </a:solidFill>
              </a:rPr>
              <a:t> and the “Trojan Horse Syndrome”</a:t>
            </a:r>
            <a:endParaRPr lang="en-US" sz="3200" dirty="0" smtClean="0">
              <a:solidFill>
                <a:srgbClr val="0033CC"/>
              </a:solidFill>
            </a:endParaRPr>
          </a:p>
        </p:txBody>
      </p:sp>
      <p:sp>
        <p:nvSpPr>
          <p:cNvPr id="3" name="Content Placeholder 2"/>
          <p:cNvSpPr txBox="1">
            <a:spLocks/>
          </p:cNvSpPr>
          <p:nvPr/>
        </p:nvSpPr>
        <p:spPr bwMode="auto">
          <a:xfrm>
            <a:off x="152400" y="1052736"/>
            <a:ext cx="8883650"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smtClean="0">
                <a:solidFill>
                  <a:srgbClr val="0033CC"/>
                </a:solidFill>
              </a:rPr>
              <a:t>The UK Referendum on EU of June 2016 and the subsequent </a:t>
            </a:r>
            <a:r>
              <a:rPr lang="en-US" sz="3200" dirty="0" err="1" smtClean="0">
                <a:solidFill>
                  <a:srgbClr val="0033CC"/>
                </a:solidFill>
              </a:rPr>
              <a:t>Brexit</a:t>
            </a:r>
            <a:r>
              <a:rPr lang="en-US" sz="3200" dirty="0" smtClean="0">
                <a:solidFill>
                  <a:srgbClr val="0033CC"/>
                </a:solidFill>
              </a:rPr>
              <a:t> negotiations came as a reminder of the old “</a:t>
            </a:r>
            <a:r>
              <a:rPr lang="en-US" sz="3200" dirty="0" err="1" smtClean="0">
                <a:solidFill>
                  <a:srgbClr val="0033CC"/>
                </a:solidFill>
              </a:rPr>
              <a:t>trojan</a:t>
            </a:r>
            <a:r>
              <a:rPr lang="en-US" sz="3200" dirty="0" smtClean="0">
                <a:solidFill>
                  <a:srgbClr val="0033CC"/>
                </a:solidFill>
              </a:rPr>
              <a:t> horse” allegations from the old “Gaullist” suspicions. </a:t>
            </a:r>
            <a:endParaRPr lang="en-US" sz="3200" dirty="0">
              <a:solidFill>
                <a:srgbClr val="0033CC"/>
              </a:solidFill>
            </a:endParaRPr>
          </a:p>
          <a:p>
            <a:pPr>
              <a:spcBef>
                <a:spcPct val="20000"/>
              </a:spcBef>
              <a:buFont typeface="Calibri" pitchFamily="34" charset="0"/>
              <a:buChar char="₋"/>
            </a:pPr>
            <a:r>
              <a:rPr lang="pt-PT" sz="3200" dirty="0" smtClean="0">
                <a:solidFill>
                  <a:srgbClr val="0033CC"/>
                </a:solidFill>
                <a:sym typeface="Wingdings" pitchFamily="2" charset="2"/>
              </a:rPr>
              <a:t>Britain became a member of the EEC through a Treaty of accession signed in Brussels on 22 January 1972 and came into force in January 1973,</a:t>
            </a:r>
          </a:p>
          <a:p>
            <a:pPr>
              <a:spcBef>
                <a:spcPct val="20000"/>
              </a:spcBef>
              <a:buFont typeface="Calibri" pitchFamily="34" charset="0"/>
              <a:buChar char="₋"/>
            </a:pPr>
            <a:r>
              <a:rPr lang="pt-PT" sz="3200" dirty="0" smtClean="0">
                <a:solidFill>
                  <a:srgbClr val="0033CC"/>
                </a:solidFill>
                <a:sym typeface="Wingdings" pitchFamily="2" charset="2"/>
              </a:rPr>
              <a:t>The Treaty’s Protocol 22 allowed commonwealth LDCs territories to come in as “associables” into preferential access to EEC, pushing further for the creation of the ACP group.</a:t>
            </a:r>
            <a:endParaRPr lang="pt-PT" sz="3200" dirty="0">
              <a:solidFill>
                <a:srgbClr val="0033CC"/>
              </a:solidFill>
              <a:sym typeface="Wingdings" pitchFamily="2" charset="2"/>
            </a:endParaRPr>
          </a:p>
        </p:txBody>
      </p:sp>
    </p:spTree>
    <p:extLst>
      <p:ext uri="{BB962C8B-B14F-4D97-AF65-F5344CB8AC3E}">
        <p14:creationId xmlns:p14="http://schemas.microsoft.com/office/powerpoint/2010/main" val="378655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838200"/>
          </a:xfrm>
        </p:spPr>
        <p:txBody>
          <a:bodyPr/>
          <a:lstStyle/>
          <a:p>
            <a:r>
              <a:rPr lang="en-US" sz="3200" b="1" dirty="0" smtClean="0">
                <a:solidFill>
                  <a:srgbClr val="000099"/>
                </a:solidFill>
              </a:rPr>
              <a:t>Presentation Outline</a:t>
            </a:r>
            <a:r>
              <a:rPr lang="en-US" sz="3200" dirty="0" smtClean="0">
                <a:solidFill>
                  <a:srgbClr val="000099"/>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5432916"/>
              </p:ext>
            </p:extLst>
          </p:nvPr>
        </p:nvGraphicFramePr>
        <p:xfrm>
          <a:off x="457200" y="1066800"/>
          <a:ext cx="8305800" cy="5170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4" name="Title 1"/>
          <p:cNvSpPr txBox="1">
            <a:spLocks/>
          </p:cNvSpPr>
          <p:nvPr/>
        </p:nvSpPr>
        <p:spPr bwMode="auto">
          <a:xfrm>
            <a:off x="420688" y="2636913"/>
            <a:ext cx="8424862"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4000" b="1" dirty="0">
                <a:solidFill>
                  <a:schemeClr val="bg1"/>
                </a:solidFill>
              </a:rPr>
              <a:t>Harnessing </a:t>
            </a:r>
            <a:r>
              <a:rPr lang="en-US" sz="4000" b="1" dirty="0" smtClean="0">
                <a:solidFill>
                  <a:schemeClr val="bg1"/>
                </a:solidFill>
              </a:rPr>
              <a:t>EPAs Benefits for Deeper Integration in the Eastern and Southern African Region</a:t>
            </a:r>
            <a:endParaRPr lang="pt-BR" sz="4000" b="1" dirty="0">
              <a:solidFill>
                <a:schemeClr val="bg1"/>
              </a:solidFill>
            </a:endParaRPr>
          </a:p>
        </p:txBody>
      </p:sp>
    </p:spTree>
    <p:extLst>
      <p:ext uri="{BB962C8B-B14F-4D97-AF65-F5344CB8AC3E}">
        <p14:creationId xmlns:p14="http://schemas.microsoft.com/office/powerpoint/2010/main" val="2377926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txBox="1">
            <a:spLocks/>
          </p:cNvSpPr>
          <p:nvPr/>
        </p:nvSpPr>
        <p:spPr bwMode="auto">
          <a:xfrm>
            <a:off x="107504" y="980728"/>
            <a:ext cx="8991600" cy="58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smtClean="0">
                <a:solidFill>
                  <a:srgbClr val="000099"/>
                </a:solidFill>
              </a:rPr>
              <a:t>Preferential Market (DF - QF) access,</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Better and clear Rules of origin provisions</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Progressive liberalization and removal of trade barriers within reasonable timelines: benefit under the WTO “enabling clause”,</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Safeguard measures / provisions,</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Access to EDF Funding for specific projects,</a:t>
            </a:r>
          </a:p>
          <a:p>
            <a:pPr>
              <a:spcBef>
                <a:spcPct val="20000"/>
              </a:spcBef>
              <a:buFont typeface="Calibri" pitchFamily="34" charset="0"/>
              <a:buChar char="₋"/>
            </a:pPr>
            <a:r>
              <a:rPr lang="en-US" sz="3200" dirty="0" smtClean="0">
                <a:solidFill>
                  <a:srgbClr val="000099"/>
                </a:solidFill>
              </a:rPr>
              <a:t>Potential for enhanced EU - ACP trade exchanges,</a:t>
            </a:r>
          </a:p>
          <a:p>
            <a:pPr>
              <a:spcBef>
                <a:spcPct val="20000"/>
              </a:spcBef>
              <a:buFont typeface="Calibri" pitchFamily="34" charset="0"/>
              <a:buChar char="₋"/>
            </a:pPr>
            <a:r>
              <a:rPr lang="en-US" sz="3200" dirty="0" smtClean="0">
                <a:solidFill>
                  <a:srgbClr val="000099"/>
                </a:solidFill>
              </a:rPr>
              <a:t>Preferential Treatment for LDCs and nascent, industries within ACP - EPA states,</a:t>
            </a:r>
            <a:endParaRPr lang="en-US" sz="3200" dirty="0">
              <a:solidFill>
                <a:srgbClr val="000099"/>
              </a:solidFill>
            </a:endParaRPr>
          </a:p>
        </p:txBody>
      </p:sp>
      <p:sp>
        <p:nvSpPr>
          <p:cNvPr id="34819" name="Title 1"/>
          <p:cNvSpPr txBox="1">
            <a:spLocks/>
          </p:cNvSpPr>
          <p:nvPr/>
        </p:nvSpPr>
        <p:spPr bwMode="auto">
          <a:xfrm>
            <a:off x="457200" y="116632"/>
            <a:ext cx="8363272"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r>
              <a:rPr lang="en-US" sz="3600" b="1" dirty="0" smtClean="0">
                <a:solidFill>
                  <a:srgbClr val="000099"/>
                </a:solidFill>
              </a:rPr>
              <a:t>EU - EPAs Entail real benefits</a:t>
            </a:r>
            <a:endParaRPr lang="en-US" sz="3600" dirty="0">
              <a:solidFill>
                <a:srgbClr val="00009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txBox="1">
            <a:spLocks/>
          </p:cNvSpPr>
          <p:nvPr/>
        </p:nvSpPr>
        <p:spPr bwMode="auto">
          <a:xfrm>
            <a:off x="107504" y="980728"/>
            <a:ext cx="8991600" cy="58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a:solidFill>
                  <a:srgbClr val="000099"/>
                </a:solidFill>
              </a:rPr>
              <a:t>Building Capacity for </a:t>
            </a:r>
            <a:r>
              <a:rPr lang="en-US" sz="3200" dirty="0" smtClean="0">
                <a:solidFill>
                  <a:srgbClr val="000099"/>
                </a:solidFill>
              </a:rPr>
              <a:t>national institutions, regional and continental integration (CFTA) and the African Union vision towards 2060,</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Promote regional and continental investment / industrialization master plans,</a:t>
            </a:r>
            <a:endParaRPr lang="en-US" sz="3200" dirty="0">
              <a:solidFill>
                <a:srgbClr val="000099"/>
              </a:solidFill>
            </a:endParaRPr>
          </a:p>
          <a:p>
            <a:pPr>
              <a:spcBef>
                <a:spcPct val="20000"/>
              </a:spcBef>
              <a:buFont typeface="Calibri" pitchFamily="34" charset="0"/>
              <a:buChar char="₋"/>
            </a:pPr>
            <a:r>
              <a:rPr lang="en-US" sz="3200" dirty="0">
                <a:solidFill>
                  <a:srgbClr val="000099"/>
                </a:solidFill>
              </a:rPr>
              <a:t>Financing mechanisms </a:t>
            </a:r>
            <a:r>
              <a:rPr lang="en-US" sz="3200" dirty="0" smtClean="0">
                <a:solidFill>
                  <a:srgbClr val="000099"/>
                </a:solidFill>
              </a:rPr>
              <a:t>to link Research, </a:t>
            </a:r>
            <a:r>
              <a:rPr lang="en-US" sz="3200" dirty="0">
                <a:solidFill>
                  <a:srgbClr val="000099"/>
                </a:solidFill>
              </a:rPr>
              <a:t>Technology and Innovation </a:t>
            </a:r>
            <a:r>
              <a:rPr lang="en-US" sz="3200" dirty="0" smtClean="0">
                <a:solidFill>
                  <a:srgbClr val="000099"/>
                </a:solidFill>
              </a:rPr>
              <a:t>(Tech - Hubs) in RECs;</a:t>
            </a:r>
            <a:endParaRPr lang="en-US" sz="3200" dirty="0">
              <a:solidFill>
                <a:srgbClr val="000099"/>
              </a:solidFill>
            </a:endParaRPr>
          </a:p>
          <a:p>
            <a:pPr>
              <a:spcBef>
                <a:spcPct val="20000"/>
              </a:spcBef>
              <a:buFont typeface="Calibri" pitchFamily="34" charset="0"/>
              <a:buChar char="₋"/>
            </a:pPr>
            <a:r>
              <a:rPr lang="en-US" sz="3200" dirty="0" smtClean="0">
                <a:solidFill>
                  <a:srgbClr val="000099"/>
                </a:solidFill>
              </a:rPr>
              <a:t>Emphasis on Public </a:t>
            </a:r>
            <a:r>
              <a:rPr lang="en-US" sz="3200" dirty="0">
                <a:solidFill>
                  <a:srgbClr val="000099"/>
                </a:solidFill>
              </a:rPr>
              <a:t>/Private Investments in </a:t>
            </a:r>
            <a:r>
              <a:rPr lang="en-US" sz="3200" dirty="0" smtClean="0">
                <a:solidFill>
                  <a:srgbClr val="000099"/>
                </a:solidFill>
              </a:rPr>
              <a:t>Industrial Revolution services Infrastructures</a:t>
            </a:r>
            <a:r>
              <a:rPr lang="en-US" sz="3200" dirty="0">
                <a:solidFill>
                  <a:srgbClr val="000099"/>
                </a:solidFill>
              </a:rPr>
              <a:t>;</a:t>
            </a:r>
          </a:p>
          <a:p>
            <a:pPr>
              <a:spcBef>
                <a:spcPct val="20000"/>
              </a:spcBef>
              <a:buFont typeface="Calibri" pitchFamily="34" charset="0"/>
              <a:buChar char="₋"/>
            </a:pPr>
            <a:r>
              <a:rPr lang="en-US" sz="3200" dirty="0">
                <a:solidFill>
                  <a:srgbClr val="000099"/>
                </a:solidFill>
              </a:rPr>
              <a:t>Enhance support for Entrepreneurship and Local Innovation </a:t>
            </a:r>
            <a:r>
              <a:rPr lang="en-US" sz="3200" dirty="0" smtClean="0">
                <a:solidFill>
                  <a:srgbClr val="000099"/>
                </a:solidFill>
              </a:rPr>
              <a:t>within economic operators.</a:t>
            </a:r>
            <a:endParaRPr lang="en-US" sz="3200" dirty="0">
              <a:solidFill>
                <a:srgbClr val="000099"/>
              </a:solidFill>
            </a:endParaRPr>
          </a:p>
        </p:txBody>
      </p:sp>
      <p:sp>
        <p:nvSpPr>
          <p:cNvPr id="34819" name="Title 1"/>
          <p:cNvSpPr txBox="1">
            <a:spLocks/>
          </p:cNvSpPr>
          <p:nvPr/>
        </p:nvSpPr>
        <p:spPr bwMode="auto">
          <a:xfrm>
            <a:off x="457200" y="287338"/>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r>
              <a:rPr lang="en-US" sz="3600" b="1">
                <a:solidFill>
                  <a:srgbClr val="000099"/>
                </a:solidFill>
              </a:rPr>
              <a:t>Key priority sectors</a:t>
            </a:r>
            <a:endParaRPr lang="en-US" sz="3600">
              <a:solidFill>
                <a:srgbClr val="000099"/>
              </a:solidFill>
            </a:endParaRPr>
          </a:p>
        </p:txBody>
      </p:sp>
    </p:spTree>
    <p:extLst>
      <p:ext uri="{BB962C8B-B14F-4D97-AF65-F5344CB8AC3E}">
        <p14:creationId xmlns:p14="http://schemas.microsoft.com/office/powerpoint/2010/main" val="1195445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txBox="1">
            <a:spLocks/>
          </p:cNvSpPr>
          <p:nvPr/>
        </p:nvSpPr>
        <p:spPr bwMode="auto">
          <a:xfrm>
            <a:off x="152400" y="1052513"/>
            <a:ext cx="8812213" cy="568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spcBef>
                <a:spcPct val="20000"/>
              </a:spcBef>
              <a:buFont typeface="Calibri" pitchFamily="34" charset="0"/>
              <a:buChar char="₋"/>
            </a:pPr>
            <a:r>
              <a:rPr lang="en-US" sz="3200" dirty="0" smtClean="0">
                <a:solidFill>
                  <a:srgbClr val="000099"/>
                </a:solidFill>
              </a:rPr>
              <a:t>Promote regional Tech – Hubs for the implementation of intra-regional trade and export based industries (agriculture, fisheries, manufacture, etc.)</a:t>
            </a:r>
          </a:p>
          <a:p>
            <a:pPr>
              <a:spcBef>
                <a:spcPct val="20000"/>
              </a:spcBef>
              <a:buFont typeface="Calibri" pitchFamily="34" charset="0"/>
              <a:buChar char="₋"/>
            </a:pPr>
            <a:r>
              <a:rPr lang="en-US" sz="3200" dirty="0" smtClean="0">
                <a:solidFill>
                  <a:srgbClr val="000099"/>
                </a:solidFill>
              </a:rPr>
              <a:t>Investments in blue economy development,</a:t>
            </a:r>
          </a:p>
          <a:p>
            <a:pPr>
              <a:spcBef>
                <a:spcPct val="20000"/>
              </a:spcBef>
              <a:buFont typeface="Calibri" pitchFamily="34" charset="0"/>
              <a:buChar char="₋"/>
            </a:pPr>
            <a:r>
              <a:rPr lang="en-US" sz="3200" dirty="0" smtClean="0">
                <a:solidFill>
                  <a:srgbClr val="000099"/>
                </a:solidFill>
              </a:rPr>
              <a:t>Transfer of technology and know how from EU developed countries to African ACPs, </a:t>
            </a:r>
          </a:p>
          <a:p>
            <a:pPr>
              <a:spcBef>
                <a:spcPct val="20000"/>
              </a:spcBef>
              <a:buFont typeface="Calibri" pitchFamily="34" charset="0"/>
              <a:buChar char="₋"/>
            </a:pPr>
            <a:r>
              <a:rPr lang="en-US" sz="3200" dirty="0" smtClean="0">
                <a:solidFill>
                  <a:srgbClr val="000099"/>
                </a:solidFill>
              </a:rPr>
              <a:t>Enhance </a:t>
            </a:r>
            <a:r>
              <a:rPr lang="en-US" sz="3200" dirty="0">
                <a:solidFill>
                  <a:srgbClr val="000099"/>
                </a:solidFill>
              </a:rPr>
              <a:t>support for Entrepreneurship and Local Innovation </a:t>
            </a:r>
            <a:r>
              <a:rPr lang="en-US" sz="3200" dirty="0" smtClean="0">
                <a:solidFill>
                  <a:srgbClr val="000099"/>
                </a:solidFill>
              </a:rPr>
              <a:t>/ community based Support Services,</a:t>
            </a:r>
          </a:p>
          <a:p>
            <a:pPr>
              <a:spcBef>
                <a:spcPct val="20000"/>
              </a:spcBef>
              <a:buFont typeface="Calibri" pitchFamily="34" charset="0"/>
              <a:buChar char="₋"/>
            </a:pPr>
            <a:r>
              <a:rPr lang="en-US" sz="3200" dirty="0" smtClean="0">
                <a:solidFill>
                  <a:srgbClr val="000099"/>
                </a:solidFill>
              </a:rPr>
              <a:t>Priority support for the African CFTA and TFTA</a:t>
            </a:r>
            <a:endParaRPr lang="en-US" sz="3200" dirty="0">
              <a:solidFill>
                <a:srgbClr val="000099"/>
              </a:solidFill>
            </a:endParaRPr>
          </a:p>
        </p:txBody>
      </p:sp>
      <p:sp>
        <p:nvSpPr>
          <p:cNvPr id="34819" name="Title 1"/>
          <p:cNvSpPr txBox="1">
            <a:spLocks/>
          </p:cNvSpPr>
          <p:nvPr/>
        </p:nvSpPr>
        <p:spPr bwMode="auto">
          <a:xfrm>
            <a:off x="457200" y="116632"/>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a:r>
              <a:rPr lang="en-US" sz="3600" b="1" dirty="0">
                <a:solidFill>
                  <a:srgbClr val="000099"/>
                </a:solidFill>
              </a:rPr>
              <a:t>Key priority sectors</a:t>
            </a:r>
            <a:endParaRPr lang="en-US" sz="3600" dirty="0">
              <a:solidFill>
                <a:srgbClr val="000099"/>
              </a:solidFill>
            </a:endParaRPr>
          </a:p>
        </p:txBody>
      </p:sp>
    </p:spTree>
    <p:extLst>
      <p:ext uri="{BB962C8B-B14F-4D97-AF65-F5344CB8AC3E}">
        <p14:creationId xmlns:p14="http://schemas.microsoft.com/office/powerpoint/2010/main" val="3732666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6146" name="Title 1"/>
          <p:cNvSpPr txBox="1">
            <a:spLocks/>
          </p:cNvSpPr>
          <p:nvPr/>
        </p:nvSpPr>
        <p:spPr bwMode="auto">
          <a:xfrm>
            <a:off x="420688" y="2723021"/>
            <a:ext cx="8424862" cy="106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pt-PT" sz="4800" b="1" dirty="0" smtClean="0">
                <a:solidFill>
                  <a:schemeClr val="bg1"/>
                </a:solidFill>
              </a:rPr>
              <a:t>Conclusion</a:t>
            </a:r>
            <a:endParaRPr lang="pt-BR" sz="4800" b="1" dirty="0">
              <a:solidFill>
                <a:schemeClr val="bg1"/>
              </a:solidFill>
            </a:endParaRPr>
          </a:p>
        </p:txBody>
      </p:sp>
    </p:spTree>
    <p:extLst>
      <p:ext uri="{BB962C8B-B14F-4D97-AF65-F5344CB8AC3E}">
        <p14:creationId xmlns:p14="http://schemas.microsoft.com/office/powerpoint/2010/main" val="2377926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3400" y="115888"/>
            <a:ext cx="8305800" cy="914400"/>
          </a:xfrm>
        </p:spPr>
        <p:txBody>
          <a:bodyPr/>
          <a:lstStyle/>
          <a:p>
            <a:r>
              <a:rPr lang="en-US" altLang="en-US" sz="3600" b="1" smtClean="0">
                <a:solidFill>
                  <a:srgbClr val="000099"/>
                </a:solidFill>
              </a:rPr>
              <a:t>Concluding Remarks</a:t>
            </a:r>
            <a:endParaRPr lang="en-US" altLang="en-US" sz="3600" smtClean="0">
              <a:solidFill>
                <a:srgbClr val="000099"/>
              </a:solidFill>
            </a:endParaRPr>
          </a:p>
        </p:txBody>
      </p:sp>
      <p:sp>
        <p:nvSpPr>
          <p:cNvPr id="37891" name="Content Placeholder 2"/>
          <p:cNvSpPr>
            <a:spLocks noGrp="1"/>
          </p:cNvSpPr>
          <p:nvPr>
            <p:ph idx="1"/>
          </p:nvPr>
        </p:nvSpPr>
        <p:spPr>
          <a:xfrm>
            <a:off x="71438" y="981075"/>
            <a:ext cx="8964612" cy="5761038"/>
          </a:xfrm>
        </p:spPr>
        <p:txBody>
          <a:bodyPr/>
          <a:lstStyle/>
          <a:p>
            <a:pPr>
              <a:buFont typeface="Calibri" pitchFamily="34" charset="0"/>
              <a:buChar char="‐"/>
            </a:pPr>
            <a:r>
              <a:rPr lang="en-US" sz="3000" dirty="0" smtClean="0">
                <a:solidFill>
                  <a:srgbClr val="000099"/>
                </a:solidFill>
              </a:rPr>
              <a:t>The EU-ACP relations cannot effectively advance the notion of global free trade if the concept is not coupled with the requirements of human development and social responsibility.</a:t>
            </a:r>
          </a:p>
          <a:p>
            <a:pPr>
              <a:buFont typeface="Calibri" pitchFamily="34" charset="0"/>
              <a:buChar char="‐"/>
            </a:pPr>
            <a:r>
              <a:rPr lang="en-US" sz="3000" dirty="0" smtClean="0">
                <a:solidFill>
                  <a:srgbClr val="000099"/>
                </a:solidFill>
              </a:rPr>
              <a:t>The European model combines market economy and social responsibility: the trade agenda encompassing the EU and the ACP States need to  keep this basic values to gain legitimacy through the recognition of human and social development.</a:t>
            </a:r>
          </a:p>
          <a:p>
            <a:pPr>
              <a:buFont typeface="Calibri" pitchFamily="34" charset="0"/>
              <a:buChar char="‐"/>
            </a:pPr>
            <a:r>
              <a:rPr lang="en-US" sz="3000" dirty="0" smtClean="0">
                <a:solidFill>
                  <a:srgbClr val="000099"/>
                </a:solidFill>
              </a:rPr>
              <a:t>Private market actors are the key drivers of free trade and policy frameworks and regulatory mechanisms need to ensure human dignity and social cohesion.</a:t>
            </a:r>
          </a:p>
        </p:txBody>
      </p:sp>
    </p:spTree>
    <p:extLst>
      <p:ext uri="{BB962C8B-B14F-4D97-AF65-F5344CB8AC3E}">
        <p14:creationId xmlns:p14="http://schemas.microsoft.com/office/powerpoint/2010/main" val="657831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3400" y="115888"/>
            <a:ext cx="8305800" cy="914400"/>
          </a:xfrm>
        </p:spPr>
        <p:txBody>
          <a:bodyPr/>
          <a:lstStyle/>
          <a:p>
            <a:r>
              <a:rPr lang="en-US" altLang="en-US" sz="3600" b="1" smtClean="0">
                <a:solidFill>
                  <a:srgbClr val="000099"/>
                </a:solidFill>
              </a:rPr>
              <a:t>Concluding Remarks</a:t>
            </a:r>
            <a:endParaRPr lang="en-US" altLang="en-US" sz="3600" smtClean="0">
              <a:solidFill>
                <a:srgbClr val="000099"/>
              </a:solidFill>
            </a:endParaRPr>
          </a:p>
        </p:txBody>
      </p:sp>
      <p:sp>
        <p:nvSpPr>
          <p:cNvPr id="37891" name="Content Placeholder 2"/>
          <p:cNvSpPr>
            <a:spLocks noGrp="1"/>
          </p:cNvSpPr>
          <p:nvPr>
            <p:ph idx="1"/>
          </p:nvPr>
        </p:nvSpPr>
        <p:spPr>
          <a:xfrm>
            <a:off x="107504" y="1052737"/>
            <a:ext cx="8964612" cy="5760640"/>
          </a:xfrm>
        </p:spPr>
        <p:txBody>
          <a:bodyPr/>
          <a:lstStyle/>
          <a:p>
            <a:pPr>
              <a:buFont typeface="Calibri" pitchFamily="34" charset="0"/>
              <a:buChar char="‐"/>
            </a:pPr>
            <a:r>
              <a:rPr lang="en-US" sz="3000" dirty="0" smtClean="0">
                <a:solidFill>
                  <a:srgbClr val="000099"/>
                </a:solidFill>
              </a:rPr>
              <a:t>In the modern knowledge-based and globalized economy, innovation and technology are main key contributing factors to economic development,</a:t>
            </a:r>
          </a:p>
          <a:p>
            <a:pPr>
              <a:buFont typeface="Calibri" pitchFamily="34" charset="0"/>
              <a:buChar char="‐"/>
            </a:pPr>
            <a:r>
              <a:rPr lang="en-US" sz="3000" dirty="0" smtClean="0">
                <a:solidFill>
                  <a:srgbClr val="000099"/>
                </a:solidFill>
              </a:rPr>
              <a:t>Innovation and technology led societies create more jobs, attract foreign currencies, investment and are able to build new infrastructure. </a:t>
            </a:r>
          </a:p>
          <a:p>
            <a:pPr>
              <a:buFont typeface="Calibri" pitchFamily="34" charset="0"/>
              <a:buChar char="‐"/>
            </a:pPr>
            <a:r>
              <a:rPr lang="en-US" sz="3000" dirty="0" smtClean="0">
                <a:solidFill>
                  <a:srgbClr val="000099"/>
                </a:solidFill>
              </a:rPr>
              <a:t>The EU-ACP frameworks need to emphasize more this innovation and technology dimensions, to support and enhance research focused industry-academic partnerships and the development of Intellectual Property rights for trade development in African ACP beneficiaries states.</a:t>
            </a:r>
          </a:p>
        </p:txBody>
      </p:sp>
    </p:spTree>
    <p:extLst>
      <p:ext uri="{BB962C8B-B14F-4D97-AF65-F5344CB8AC3E}">
        <p14:creationId xmlns:p14="http://schemas.microsoft.com/office/powerpoint/2010/main" val="4282545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33400" y="115888"/>
            <a:ext cx="8305800" cy="792832"/>
          </a:xfrm>
        </p:spPr>
        <p:txBody>
          <a:bodyPr/>
          <a:lstStyle/>
          <a:p>
            <a:r>
              <a:rPr lang="en-US" altLang="en-US" sz="3600" b="1" dirty="0" smtClean="0">
                <a:solidFill>
                  <a:srgbClr val="000099"/>
                </a:solidFill>
              </a:rPr>
              <a:t>Building a New Trade Relationship</a:t>
            </a:r>
            <a:endParaRPr lang="en-US" altLang="en-US" sz="3600" dirty="0" smtClean="0">
              <a:solidFill>
                <a:srgbClr val="000099"/>
              </a:solidFill>
            </a:endParaRPr>
          </a:p>
        </p:txBody>
      </p:sp>
      <p:sp>
        <p:nvSpPr>
          <p:cNvPr id="37891" name="Content Placeholder 2"/>
          <p:cNvSpPr>
            <a:spLocks noGrp="1"/>
          </p:cNvSpPr>
          <p:nvPr>
            <p:ph idx="1"/>
          </p:nvPr>
        </p:nvSpPr>
        <p:spPr>
          <a:xfrm>
            <a:off x="71438" y="981075"/>
            <a:ext cx="8964612" cy="5761038"/>
          </a:xfrm>
        </p:spPr>
        <p:txBody>
          <a:bodyPr/>
          <a:lstStyle/>
          <a:p>
            <a:pPr>
              <a:buFont typeface="Calibri" pitchFamily="34" charset="0"/>
              <a:buChar char="‐"/>
            </a:pPr>
            <a:r>
              <a:rPr lang="en-US" sz="3000" dirty="0" smtClean="0">
                <a:solidFill>
                  <a:srgbClr val="000099"/>
                </a:solidFill>
              </a:rPr>
              <a:t>The EU and African ACP trade partnerships need to go beyond the WTO norms (WTO+) to promote inclusive multilateral solutions for the development of free trade agreements, unblock barriers and trade prejudices among industrial and LDCs emerging economies. </a:t>
            </a:r>
          </a:p>
          <a:p>
            <a:pPr>
              <a:buFont typeface="Calibri" pitchFamily="34" charset="0"/>
              <a:buChar char="‐"/>
            </a:pPr>
            <a:r>
              <a:rPr lang="en-US" sz="3000" dirty="0" smtClean="0">
                <a:solidFill>
                  <a:srgbClr val="000099"/>
                </a:solidFill>
              </a:rPr>
              <a:t>The EU-African ACP should step out of the shadow of the old fashioned colonial era paranoia over </a:t>
            </a:r>
            <a:r>
              <a:rPr lang="en-US" sz="3000" dirty="0" err="1" smtClean="0">
                <a:solidFill>
                  <a:srgbClr val="000099"/>
                </a:solidFill>
              </a:rPr>
              <a:t>Cotonou</a:t>
            </a:r>
            <a:r>
              <a:rPr lang="en-US" sz="3000" dirty="0" smtClean="0">
                <a:solidFill>
                  <a:srgbClr val="000099"/>
                </a:solidFill>
              </a:rPr>
              <a:t> Agreement and Economic Partnership Agreements (EPAs) and embrace a new era of partnership paving the way for long term perspective which can end the obsession of political actors and civil society.</a:t>
            </a:r>
          </a:p>
          <a:p>
            <a:pPr>
              <a:buFont typeface="Calibri" pitchFamily="34" charset="0"/>
              <a:buChar char="‐"/>
            </a:pPr>
            <a:endParaRPr lang="en-US" sz="3000" dirty="0" smtClean="0">
              <a:solidFill>
                <a:srgbClr val="000099"/>
              </a:solidFill>
            </a:endParaRPr>
          </a:p>
        </p:txBody>
      </p:sp>
    </p:spTree>
    <p:extLst>
      <p:ext uri="{BB962C8B-B14F-4D97-AF65-F5344CB8AC3E}">
        <p14:creationId xmlns:p14="http://schemas.microsoft.com/office/powerpoint/2010/main" val="2065238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2" y="0"/>
            <a:ext cx="9164112" cy="6858000"/>
          </a:xfrm>
          <a:prstGeom prst="rect">
            <a:avLst/>
          </a:prstGeom>
        </p:spPr>
      </p:pic>
      <p:sp>
        <p:nvSpPr>
          <p:cNvPr id="4" name="Content Placeholder 2"/>
          <p:cNvSpPr txBox="1">
            <a:spLocks/>
          </p:cNvSpPr>
          <p:nvPr/>
        </p:nvSpPr>
        <p:spPr>
          <a:xfrm>
            <a:off x="0" y="1484784"/>
            <a:ext cx="9108504" cy="5256584"/>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3600" dirty="0" smtClean="0">
                <a:solidFill>
                  <a:schemeClr val="bg1"/>
                </a:solidFill>
              </a:rPr>
              <a:t>The way Forward</a:t>
            </a:r>
          </a:p>
          <a:p>
            <a:pPr>
              <a:buFont typeface="Calibri" pitchFamily="34" charset="0"/>
              <a:buChar char="‐"/>
            </a:pPr>
            <a:r>
              <a:rPr lang="en-US" sz="3600" dirty="0" smtClean="0">
                <a:solidFill>
                  <a:schemeClr val="bg1"/>
                </a:solidFill>
              </a:rPr>
              <a:t>The new EU-Africa ACP States partnership should be based on a shifting paradigm over a long term perspective towards the 2060 AU vision in a multipolar world trade environment and mature into a fully fledged multi - regional association based on a comprehensive, innovative and attractive agenda encompassing development.  </a:t>
            </a:r>
          </a:p>
        </p:txBody>
      </p:sp>
      <p:sp>
        <p:nvSpPr>
          <p:cNvPr id="5" name="Title 1"/>
          <p:cNvSpPr txBox="1">
            <a:spLocks/>
          </p:cNvSpPr>
          <p:nvPr/>
        </p:nvSpPr>
        <p:spPr>
          <a:xfrm>
            <a:off x="107504" y="44624"/>
            <a:ext cx="8928992" cy="129688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4000" b="1" dirty="0" smtClean="0">
                <a:solidFill>
                  <a:schemeClr val="bg1"/>
                </a:solidFill>
              </a:rPr>
              <a:t>Building a New EU - Africa Trade Relationship Framework</a:t>
            </a:r>
            <a:endParaRPr lang="en-US" altLang="en-US" sz="4000" dirty="0" smtClean="0">
              <a:solidFill>
                <a:schemeClr val="bg1"/>
              </a:solidFill>
            </a:endParaRPr>
          </a:p>
        </p:txBody>
      </p:sp>
    </p:spTree>
    <p:extLst>
      <p:ext uri="{BB962C8B-B14F-4D97-AF65-F5344CB8AC3E}">
        <p14:creationId xmlns:p14="http://schemas.microsoft.com/office/powerpoint/2010/main" val="1919041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2" y="0"/>
            <a:ext cx="9164112" cy="6858000"/>
          </a:xfrm>
          <a:prstGeom prst="rect">
            <a:avLst/>
          </a:prstGeom>
        </p:spPr>
      </p:pic>
      <p:sp>
        <p:nvSpPr>
          <p:cNvPr id="4" name="Content Placeholder 2"/>
          <p:cNvSpPr txBox="1">
            <a:spLocks/>
          </p:cNvSpPr>
          <p:nvPr/>
        </p:nvSpPr>
        <p:spPr>
          <a:xfrm>
            <a:off x="0" y="1556792"/>
            <a:ext cx="9108504" cy="5184576"/>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3600" dirty="0" smtClean="0">
                <a:solidFill>
                  <a:schemeClr val="bg1"/>
                </a:solidFill>
              </a:rPr>
              <a:t>As the African Countries prepare to embrace the fourth industrial revolution, the EU-Africa ACP States partnership need to focus on innovation and activate existing potential in the transformation of natural resources, the engagement with business communities and be instrumental in promoting investments, technology transfer solutions such as the futurist “reverse innovation” concepts. </a:t>
            </a:r>
          </a:p>
        </p:txBody>
      </p:sp>
      <p:sp>
        <p:nvSpPr>
          <p:cNvPr id="5" name="Title 1"/>
          <p:cNvSpPr txBox="1">
            <a:spLocks/>
          </p:cNvSpPr>
          <p:nvPr/>
        </p:nvSpPr>
        <p:spPr>
          <a:xfrm>
            <a:off x="251520" y="44624"/>
            <a:ext cx="8784976" cy="129688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4000" b="1" dirty="0" smtClean="0">
                <a:solidFill>
                  <a:schemeClr val="bg1"/>
                </a:solidFill>
              </a:rPr>
              <a:t>Promoting Innovative solutions  and Industrial development </a:t>
            </a:r>
            <a:endParaRPr lang="en-US" altLang="en-US" sz="4000" dirty="0" smtClean="0">
              <a:solidFill>
                <a:schemeClr val="bg1"/>
              </a:solidFill>
            </a:endParaRPr>
          </a:p>
        </p:txBody>
      </p:sp>
    </p:spTree>
    <p:extLst>
      <p:ext uri="{BB962C8B-B14F-4D97-AF65-F5344CB8AC3E}">
        <p14:creationId xmlns:p14="http://schemas.microsoft.com/office/powerpoint/2010/main" val="378398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4" name="Content Placeholder 2"/>
          <p:cNvSpPr txBox="1">
            <a:spLocks/>
          </p:cNvSpPr>
          <p:nvPr/>
        </p:nvSpPr>
        <p:spPr>
          <a:xfrm>
            <a:off x="107504" y="188640"/>
            <a:ext cx="8928992" cy="6669360"/>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10000"/>
              </a:lnSpc>
              <a:buClr>
                <a:schemeClr val="tx1"/>
              </a:buClr>
              <a:buFont typeface="Arial" pitchFamily="34" charset="0"/>
              <a:buNone/>
            </a:pPr>
            <a:endParaRPr lang="en-US" sz="1400" dirty="0" smtClean="0"/>
          </a:p>
          <a:p>
            <a:pPr marL="0" indent="0" algn="ctr">
              <a:buFont typeface="Arial" pitchFamily="34" charset="0"/>
              <a:buNone/>
            </a:pPr>
            <a:r>
              <a:rPr lang="en-US" sz="3600" b="1" dirty="0" smtClean="0">
                <a:solidFill>
                  <a:schemeClr val="bg1"/>
                </a:solidFill>
              </a:rPr>
              <a:t>“</a:t>
            </a:r>
            <a:r>
              <a:rPr lang="en-US" sz="3600" dirty="0" smtClean="0">
                <a:solidFill>
                  <a:schemeClr val="bg1"/>
                </a:solidFill>
              </a:rPr>
              <a:t>It has become quite clear from our frank discussions that the two years of regional negotiations have generated very little tangible outputs particularly as related to the two areas of critical interest to the ACP regions and countries, namely the development dimension of EPAs and the support for regional integration processes”’</a:t>
            </a:r>
          </a:p>
          <a:p>
            <a:pPr marL="0" indent="0" algn="ctr">
              <a:buFont typeface="Arial" pitchFamily="34" charset="0"/>
              <a:buNone/>
            </a:pPr>
            <a:endParaRPr lang="en-US" sz="1800" dirty="0" smtClean="0">
              <a:solidFill>
                <a:schemeClr val="bg1"/>
              </a:solidFill>
            </a:endParaRPr>
          </a:p>
          <a:p>
            <a:pPr marL="0" indent="0" algn="ctr">
              <a:buFont typeface="Arial" pitchFamily="34" charset="0"/>
              <a:buNone/>
            </a:pPr>
            <a:r>
              <a:rPr lang="en-US" sz="3600" b="1" dirty="0" smtClean="0">
                <a:solidFill>
                  <a:schemeClr val="bg1"/>
                </a:solidFill>
              </a:rPr>
              <a:t>John </a:t>
            </a:r>
            <a:r>
              <a:rPr lang="en-US" sz="3600" b="1" dirty="0" err="1" smtClean="0">
                <a:solidFill>
                  <a:schemeClr val="bg1"/>
                </a:solidFill>
              </a:rPr>
              <a:t>Kaputin</a:t>
            </a:r>
            <a:r>
              <a:rPr lang="en-US" sz="3600" b="1" dirty="0" smtClean="0">
                <a:solidFill>
                  <a:schemeClr val="bg1"/>
                </a:solidFill>
              </a:rPr>
              <a:t>, ACP Secretary General </a:t>
            </a:r>
            <a:endParaRPr lang="en-US" sz="3600" dirty="0" smtClean="0">
              <a:solidFill>
                <a:schemeClr val="bg1"/>
              </a:solidFill>
            </a:endParaRPr>
          </a:p>
          <a:p>
            <a:pPr marL="0" indent="0" algn="ctr" eaLnBrk="1" hangingPunct="1">
              <a:lnSpc>
                <a:spcPct val="110000"/>
              </a:lnSpc>
              <a:buClr>
                <a:schemeClr val="tx1"/>
              </a:buClr>
              <a:buFont typeface="Arial" pitchFamily="34" charset="0"/>
              <a:buNone/>
            </a:pPr>
            <a:endParaRPr lang="pt-PT" sz="1600" dirty="0" smtClean="0">
              <a:solidFill>
                <a:srgbClr val="000099"/>
              </a:solidFill>
              <a:cs typeface="Calibri" pitchFamily="34" charset="0"/>
              <a:sym typeface="Wingdings" pitchFamily="2" charset="2"/>
            </a:endParaRPr>
          </a:p>
        </p:txBody>
      </p:sp>
    </p:spTree>
    <p:extLst>
      <p:ext uri="{BB962C8B-B14F-4D97-AF65-F5344CB8AC3E}">
        <p14:creationId xmlns:p14="http://schemas.microsoft.com/office/powerpoint/2010/main" val="859314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68583114"/>
              </p:ext>
            </p:extLst>
          </p:nvPr>
        </p:nvGraphicFramePr>
        <p:xfrm>
          <a:off x="323528" y="1124744"/>
          <a:ext cx="850728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9" name="Title 1"/>
          <p:cNvSpPr>
            <a:spLocks noGrp="1"/>
          </p:cNvSpPr>
          <p:nvPr>
            <p:ph type="title"/>
          </p:nvPr>
        </p:nvSpPr>
        <p:spPr>
          <a:xfrm>
            <a:off x="323528" y="116632"/>
            <a:ext cx="8568952" cy="838200"/>
          </a:xfrm>
          <a:solidFill>
            <a:schemeClr val="tx2">
              <a:lumMod val="20000"/>
              <a:lumOff val="80000"/>
            </a:schemeClr>
          </a:solidFill>
          <a:ln>
            <a:solidFill>
              <a:srgbClr val="0033CC"/>
            </a:solidFill>
          </a:ln>
        </p:spPr>
        <p:txBody>
          <a:bodyPr/>
          <a:lstStyle/>
          <a:p>
            <a:r>
              <a:rPr lang="en-US" sz="3600" b="1" dirty="0" smtClean="0">
                <a:solidFill>
                  <a:srgbClr val="003399"/>
                </a:solidFill>
              </a:rPr>
              <a:t>Recommendations</a:t>
            </a:r>
            <a:endParaRPr lang="en-US" sz="3600" dirty="0" smtClean="0">
              <a:solidFill>
                <a:srgbClr val="003399"/>
              </a:solidFill>
            </a:endParaRPr>
          </a:p>
        </p:txBody>
      </p:sp>
    </p:spTree>
    <p:extLst>
      <p:ext uri="{BB962C8B-B14F-4D97-AF65-F5344CB8AC3E}">
        <p14:creationId xmlns:p14="http://schemas.microsoft.com/office/powerpoint/2010/main" val="338366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7504" y="1124744"/>
            <a:ext cx="8964612" cy="568863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2600" dirty="0" err="1">
                <a:solidFill>
                  <a:srgbClr val="000099"/>
                </a:solidFill>
              </a:rPr>
              <a:t>Babarinde</a:t>
            </a:r>
            <a:r>
              <a:rPr lang="en-US" sz="2600" dirty="0">
                <a:solidFill>
                  <a:srgbClr val="000099"/>
                </a:solidFill>
              </a:rPr>
              <a:t>, F., 2008. Regionalism and Economic Development in </a:t>
            </a:r>
            <a:r>
              <a:rPr lang="en-US" sz="2600" dirty="0" err="1">
                <a:solidFill>
                  <a:srgbClr val="000099"/>
                </a:solidFill>
              </a:rPr>
              <a:t>Nnadozie</a:t>
            </a:r>
            <a:r>
              <a:rPr lang="en-US" sz="2600" dirty="0">
                <a:solidFill>
                  <a:srgbClr val="000099"/>
                </a:solidFill>
              </a:rPr>
              <a:t>, Emman­uel 2008, African Economic Development, Emerald.</a:t>
            </a:r>
          </a:p>
          <a:p>
            <a:pPr>
              <a:buFont typeface="Calibri" pitchFamily="34" charset="0"/>
              <a:buChar char="-"/>
            </a:pPr>
            <a:r>
              <a:rPr lang="en-US" sz="2600" dirty="0">
                <a:solidFill>
                  <a:srgbClr val="000099"/>
                </a:solidFill>
              </a:rPr>
              <a:t>Bilal S. and Stevens C. (Editors). 2009. The Interim Economic Partnership Agreements between the EU and African States: Contents, challenges and prospects (ECDPM Policy Management Report 17). Maastricht, ECDPM.</a:t>
            </a:r>
          </a:p>
          <a:p>
            <a:pPr>
              <a:buFont typeface="Calibri" pitchFamily="34" charset="0"/>
              <a:buChar char="-"/>
            </a:pPr>
            <a:r>
              <a:rPr lang="en-US" sz="2600" dirty="0">
                <a:solidFill>
                  <a:srgbClr val="000099"/>
                </a:solidFill>
              </a:rPr>
              <a:t>Centre for Conflict Resolution CCR. 2014. Region-Building and Regional Integration in Africa, Policy Research Seminar Report, Cape Town, South Africa, October 2014.</a:t>
            </a:r>
          </a:p>
          <a:p>
            <a:pPr>
              <a:buFont typeface="Calibri" pitchFamily="34" charset="0"/>
              <a:buChar char="-"/>
            </a:pPr>
            <a:r>
              <a:rPr lang="en-US" sz="2600" dirty="0" err="1">
                <a:solidFill>
                  <a:srgbClr val="000099"/>
                </a:solidFill>
              </a:rPr>
              <a:t>Kühnhardt</a:t>
            </a:r>
            <a:r>
              <a:rPr lang="en-US" sz="2600" dirty="0">
                <a:solidFill>
                  <a:srgbClr val="000099"/>
                </a:solidFill>
              </a:rPr>
              <a:t> </a:t>
            </a:r>
            <a:r>
              <a:rPr lang="en-US" sz="2600" dirty="0" err="1">
                <a:solidFill>
                  <a:srgbClr val="000099"/>
                </a:solidFill>
              </a:rPr>
              <a:t>Ludger</a:t>
            </a:r>
            <a:r>
              <a:rPr lang="en-US" sz="2600" dirty="0">
                <a:solidFill>
                  <a:srgbClr val="000099"/>
                </a:solidFill>
              </a:rPr>
              <a:t>. 2014. Africa Consensus: New Interests, Initiatives and Partners, Baltimore, Johns Hopkins University Press</a:t>
            </a:r>
            <a:r>
              <a:rPr lang="en-US" sz="2600" dirty="0" smtClean="0">
                <a:solidFill>
                  <a:srgbClr val="000099"/>
                </a:solidFill>
              </a:rPr>
              <a:t>.</a:t>
            </a:r>
            <a:endParaRPr lang="en-US" sz="2600" dirty="0">
              <a:solidFill>
                <a:srgbClr val="000099"/>
              </a:solidFill>
            </a:endParaRPr>
          </a:p>
        </p:txBody>
      </p:sp>
      <p:sp>
        <p:nvSpPr>
          <p:cNvPr id="3" name="Title 1"/>
          <p:cNvSpPr txBox="1">
            <a:spLocks/>
          </p:cNvSpPr>
          <p:nvPr/>
        </p:nvSpPr>
        <p:spPr>
          <a:xfrm>
            <a:off x="457200" y="152400"/>
            <a:ext cx="8229600" cy="838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solidFill>
                  <a:srgbClr val="003399"/>
                </a:solidFill>
              </a:rPr>
              <a:t>References</a:t>
            </a:r>
            <a:endParaRPr lang="en-US" dirty="0" smtClean="0">
              <a:solidFill>
                <a:srgbClr val="003399"/>
              </a:solidFill>
            </a:endParaRPr>
          </a:p>
        </p:txBody>
      </p:sp>
    </p:spTree>
    <p:extLst>
      <p:ext uri="{BB962C8B-B14F-4D97-AF65-F5344CB8AC3E}">
        <p14:creationId xmlns:p14="http://schemas.microsoft.com/office/powerpoint/2010/main" val="2860017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5496" y="1340768"/>
            <a:ext cx="9072562" cy="5472608"/>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2600" dirty="0" err="1" smtClean="0">
                <a:solidFill>
                  <a:srgbClr val="000099"/>
                </a:solidFill>
              </a:rPr>
              <a:t>Kühnhardt</a:t>
            </a:r>
            <a:r>
              <a:rPr lang="en-US" sz="2600" dirty="0" smtClean="0">
                <a:solidFill>
                  <a:srgbClr val="000099"/>
                </a:solidFill>
              </a:rPr>
              <a:t> </a:t>
            </a:r>
            <a:r>
              <a:rPr lang="en-US" sz="2600" dirty="0" err="1">
                <a:solidFill>
                  <a:srgbClr val="000099"/>
                </a:solidFill>
              </a:rPr>
              <a:t>Ludger</a:t>
            </a:r>
            <a:r>
              <a:rPr lang="en-US" sz="2600" dirty="0">
                <a:solidFill>
                  <a:srgbClr val="000099"/>
                </a:solidFill>
              </a:rPr>
              <a:t>. 2016. Maturing beyond </a:t>
            </a:r>
            <a:r>
              <a:rPr lang="en-US" sz="2600" dirty="0" err="1">
                <a:solidFill>
                  <a:srgbClr val="000099"/>
                </a:solidFill>
              </a:rPr>
              <a:t>Cotonou</a:t>
            </a:r>
            <a:r>
              <a:rPr lang="en-US" sz="2600" dirty="0">
                <a:solidFill>
                  <a:srgbClr val="000099"/>
                </a:solidFill>
              </a:rPr>
              <a:t>: An EU-ACP Association Treaty for Development. A Proposal for Reinventing EU relations with the African, Caribbean and Pacific (ACP) Group of States, ZEI Discussion Paper C 235, Bonn. </a:t>
            </a:r>
          </a:p>
          <a:p>
            <a:pPr>
              <a:buFont typeface="Calibri" pitchFamily="34" charset="0"/>
              <a:buChar char="-"/>
            </a:pPr>
            <a:r>
              <a:rPr lang="en-US" sz="2600" dirty="0" err="1">
                <a:solidFill>
                  <a:srgbClr val="000099"/>
                </a:solidFill>
              </a:rPr>
              <a:t>Mevel</a:t>
            </a:r>
            <a:r>
              <a:rPr lang="en-US" sz="2600" dirty="0">
                <a:solidFill>
                  <a:srgbClr val="000099"/>
                </a:solidFill>
              </a:rPr>
              <a:t>, S, </a:t>
            </a:r>
            <a:r>
              <a:rPr lang="en-US" sz="2600" dirty="0" err="1">
                <a:solidFill>
                  <a:srgbClr val="000099"/>
                </a:solidFill>
              </a:rPr>
              <a:t>Valensisi</a:t>
            </a:r>
            <a:r>
              <a:rPr lang="en-US" sz="2600" dirty="0">
                <a:solidFill>
                  <a:srgbClr val="000099"/>
                </a:solidFill>
              </a:rPr>
              <a:t> G. and </a:t>
            </a:r>
            <a:r>
              <a:rPr lang="en-US" sz="2600" dirty="0" err="1">
                <a:solidFill>
                  <a:srgbClr val="000099"/>
                </a:solidFill>
              </a:rPr>
              <a:t>Karingi</a:t>
            </a:r>
            <a:r>
              <a:rPr lang="en-US" sz="2600" dirty="0">
                <a:solidFill>
                  <a:srgbClr val="000099"/>
                </a:solidFill>
              </a:rPr>
              <a:t> S. 2015. The Economic Partnership Agreements and Africa’s integration and transformation agenda: the cases of West Africa and Eastern and Southern Africa regions, Presentation at the 18th Annual Conference on Global Economic Analysis, Melbourne, Australia, 17‐19 June, 2015</a:t>
            </a:r>
            <a:r>
              <a:rPr lang="en-US" sz="2600" dirty="0" smtClean="0">
                <a:solidFill>
                  <a:srgbClr val="000099"/>
                </a:solidFill>
              </a:rPr>
              <a:t>.</a:t>
            </a:r>
            <a:endParaRPr lang="en-US" sz="2600" dirty="0">
              <a:solidFill>
                <a:srgbClr val="000099"/>
              </a:solidFill>
            </a:endParaRPr>
          </a:p>
        </p:txBody>
      </p:sp>
      <p:sp>
        <p:nvSpPr>
          <p:cNvPr id="3" name="Title 1"/>
          <p:cNvSpPr txBox="1">
            <a:spLocks/>
          </p:cNvSpPr>
          <p:nvPr/>
        </p:nvSpPr>
        <p:spPr>
          <a:xfrm>
            <a:off x="457200" y="152400"/>
            <a:ext cx="8229600" cy="838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solidFill>
                  <a:srgbClr val="003399"/>
                </a:solidFill>
              </a:rPr>
              <a:t>References</a:t>
            </a:r>
            <a:endParaRPr lang="en-US" dirty="0" smtClean="0">
              <a:solidFill>
                <a:srgbClr val="003399"/>
              </a:solidFill>
            </a:endParaRPr>
          </a:p>
        </p:txBody>
      </p:sp>
    </p:spTree>
    <p:extLst>
      <p:ext uri="{BB962C8B-B14F-4D97-AF65-F5344CB8AC3E}">
        <p14:creationId xmlns:p14="http://schemas.microsoft.com/office/powerpoint/2010/main" val="3164284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7504" y="1124744"/>
            <a:ext cx="8964612" cy="568863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2600" dirty="0">
                <a:solidFill>
                  <a:srgbClr val="000099"/>
                </a:solidFill>
              </a:rPr>
              <a:t>Milner, Morrissey and McKay, 2007, Some Simple Analytics of the Trade and Welfare effects of Economic Partnership Agreements", Journal of African economies, Volume 14, No. 3, pp.327-358. </a:t>
            </a:r>
          </a:p>
          <a:p>
            <a:pPr>
              <a:buFont typeface="Calibri" pitchFamily="34" charset="0"/>
              <a:buChar char="-"/>
            </a:pPr>
            <a:r>
              <a:rPr lang="en-US" sz="2600" dirty="0" err="1" smtClean="0">
                <a:solidFill>
                  <a:srgbClr val="000099"/>
                </a:solidFill>
              </a:rPr>
              <a:t>Scollay</a:t>
            </a:r>
            <a:r>
              <a:rPr lang="en-US" sz="2600" dirty="0">
                <a:solidFill>
                  <a:srgbClr val="000099"/>
                </a:solidFill>
              </a:rPr>
              <a:t>, R. 2002. Impact assessment of possible Economic Partnership Agreements with the EU”,</a:t>
            </a:r>
            <a:r>
              <a:rPr lang="en-US" sz="2600" i="1" dirty="0">
                <a:solidFill>
                  <a:srgbClr val="000099"/>
                </a:solidFill>
              </a:rPr>
              <a:t> </a:t>
            </a:r>
            <a:r>
              <a:rPr lang="en-US" sz="2600" dirty="0">
                <a:solidFill>
                  <a:srgbClr val="000099"/>
                </a:solidFill>
              </a:rPr>
              <a:t>Report for ACP secretariat and the ACP Pacific states</a:t>
            </a:r>
            <a:r>
              <a:rPr lang="en-US" sz="2600" dirty="0" smtClean="0">
                <a:solidFill>
                  <a:srgbClr val="000099"/>
                </a:solidFill>
              </a:rPr>
              <a:t>, draft</a:t>
            </a:r>
            <a:r>
              <a:rPr lang="en-US" sz="2600" dirty="0">
                <a:solidFill>
                  <a:srgbClr val="000099"/>
                </a:solidFill>
              </a:rPr>
              <a:t>.</a:t>
            </a:r>
          </a:p>
          <a:p>
            <a:pPr>
              <a:buFont typeface="Calibri" pitchFamily="34" charset="0"/>
              <a:buChar char="-"/>
            </a:pPr>
            <a:r>
              <a:rPr lang="en-US" sz="2600" dirty="0" err="1">
                <a:solidFill>
                  <a:srgbClr val="000099"/>
                </a:solidFill>
              </a:rPr>
              <a:t>Tekere</a:t>
            </a:r>
            <a:r>
              <a:rPr lang="en-US" sz="2600" dirty="0">
                <a:solidFill>
                  <a:srgbClr val="000099"/>
                </a:solidFill>
              </a:rPr>
              <a:t>, M. and </a:t>
            </a:r>
            <a:r>
              <a:rPr lang="en-US" sz="2600" dirty="0" err="1">
                <a:solidFill>
                  <a:srgbClr val="000099"/>
                </a:solidFill>
              </a:rPr>
              <a:t>Ndlela</a:t>
            </a:r>
            <a:r>
              <a:rPr lang="en-US" sz="2600" dirty="0">
                <a:solidFill>
                  <a:srgbClr val="000099"/>
                </a:solidFill>
              </a:rPr>
              <a:t>, D. 2003. Impact assessment of Economic Partnership Agreements on Southern African Development Community and Preliminary Adjustment Scenarios, Final Report”</a:t>
            </a:r>
            <a:r>
              <a:rPr lang="en-US" sz="2600" i="1" dirty="0">
                <a:solidFill>
                  <a:srgbClr val="000099"/>
                </a:solidFill>
              </a:rPr>
              <a:t>, </a:t>
            </a:r>
            <a:r>
              <a:rPr lang="en-US" sz="2600" dirty="0">
                <a:solidFill>
                  <a:srgbClr val="000099"/>
                </a:solidFill>
              </a:rPr>
              <a:t>Trade and Development Studies Centre, Harare, Zimbabwe</a:t>
            </a:r>
            <a:r>
              <a:rPr lang="en-US" sz="2600" dirty="0" smtClean="0">
                <a:solidFill>
                  <a:srgbClr val="000099"/>
                </a:solidFill>
              </a:rPr>
              <a:t>.</a:t>
            </a:r>
            <a:endParaRPr lang="en-US" sz="2600" dirty="0">
              <a:solidFill>
                <a:srgbClr val="000099"/>
              </a:solidFill>
            </a:endParaRPr>
          </a:p>
        </p:txBody>
      </p:sp>
      <p:sp>
        <p:nvSpPr>
          <p:cNvPr id="3" name="Title 1"/>
          <p:cNvSpPr txBox="1">
            <a:spLocks/>
          </p:cNvSpPr>
          <p:nvPr/>
        </p:nvSpPr>
        <p:spPr>
          <a:xfrm>
            <a:off x="457200" y="152400"/>
            <a:ext cx="8229600" cy="838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solidFill>
                  <a:srgbClr val="003399"/>
                </a:solidFill>
              </a:rPr>
              <a:t>References</a:t>
            </a:r>
            <a:endParaRPr lang="en-US" dirty="0" smtClean="0">
              <a:solidFill>
                <a:srgbClr val="003399"/>
              </a:solidFill>
            </a:endParaRPr>
          </a:p>
        </p:txBody>
      </p:sp>
    </p:spTree>
    <p:extLst>
      <p:ext uri="{BB962C8B-B14F-4D97-AF65-F5344CB8AC3E}">
        <p14:creationId xmlns:p14="http://schemas.microsoft.com/office/powerpoint/2010/main" val="3164284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1438" y="1124744"/>
            <a:ext cx="8964612" cy="568863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alibri" pitchFamily="34" charset="0"/>
              <a:buChar char="-"/>
            </a:pPr>
            <a:r>
              <a:rPr lang="en-US" sz="2600" dirty="0">
                <a:solidFill>
                  <a:srgbClr val="000099"/>
                </a:solidFill>
              </a:rPr>
              <a:t>United Nations Economic Commission for Africa UNECA. 2015. “Economic Report on Africa 2015: Industrializing through trade”, United Nations Economic Commission for Africa. Addis Ababa, ECA.</a:t>
            </a:r>
          </a:p>
          <a:p>
            <a:pPr>
              <a:buFont typeface="Calibri" pitchFamily="34" charset="0"/>
              <a:buChar char="-"/>
            </a:pPr>
            <a:r>
              <a:rPr lang="en-US" sz="2600" dirty="0" smtClean="0">
                <a:solidFill>
                  <a:srgbClr val="000099"/>
                </a:solidFill>
              </a:rPr>
              <a:t>United </a:t>
            </a:r>
            <a:r>
              <a:rPr lang="en-US" sz="2600" dirty="0">
                <a:solidFill>
                  <a:srgbClr val="000099"/>
                </a:solidFill>
              </a:rPr>
              <a:t>Nations Economic Commission for Africa UNECA. 2016. “Africa’s potential costs of not signing the Economic Partnership Agreements with the European Union”. Addis Ababa, ECA.</a:t>
            </a:r>
          </a:p>
          <a:p>
            <a:pPr>
              <a:buFont typeface="Calibri" pitchFamily="34" charset="0"/>
              <a:buChar char="-"/>
            </a:pPr>
            <a:r>
              <a:rPr lang="en-US" sz="2600" dirty="0">
                <a:solidFill>
                  <a:srgbClr val="000099"/>
                </a:solidFill>
              </a:rPr>
              <a:t>United Nations Economic Commission for Africa - UNECA. 2017. Assessing Regional Integration in Africa VIII - Bringing the Continental Free Trade Area About, Addis Ababa. ECA</a:t>
            </a:r>
            <a:r>
              <a:rPr lang="en-US" sz="2600" dirty="0" smtClean="0">
                <a:solidFill>
                  <a:srgbClr val="000099"/>
                </a:solidFill>
              </a:rPr>
              <a:t>.</a:t>
            </a:r>
            <a:endParaRPr lang="en-US" sz="2600" dirty="0">
              <a:solidFill>
                <a:srgbClr val="000099"/>
              </a:solidFill>
            </a:endParaRPr>
          </a:p>
        </p:txBody>
      </p:sp>
      <p:sp>
        <p:nvSpPr>
          <p:cNvPr id="3" name="Title 1"/>
          <p:cNvSpPr txBox="1">
            <a:spLocks/>
          </p:cNvSpPr>
          <p:nvPr/>
        </p:nvSpPr>
        <p:spPr>
          <a:xfrm>
            <a:off x="457200" y="152400"/>
            <a:ext cx="8229600" cy="838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solidFill>
                  <a:srgbClr val="003399"/>
                </a:solidFill>
              </a:rPr>
              <a:t>References</a:t>
            </a:r>
            <a:endParaRPr lang="en-US" dirty="0" smtClean="0">
              <a:solidFill>
                <a:srgbClr val="003399"/>
              </a:solidFill>
            </a:endParaRPr>
          </a:p>
        </p:txBody>
      </p:sp>
    </p:spTree>
    <p:extLst>
      <p:ext uri="{BB962C8B-B14F-4D97-AF65-F5344CB8AC3E}">
        <p14:creationId xmlns:p14="http://schemas.microsoft.com/office/powerpoint/2010/main" val="1592891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4" name="Content Placeholder 2"/>
          <p:cNvSpPr txBox="1">
            <a:spLocks/>
          </p:cNvSpPr>
          <p:nvPr/>
        </p:nvSpPr>
        <p:spPr>
          <a:xfrm>
            <a:off x="35496" y="116632"/>
            <a:ext cx="9036496" cy="6741368"/>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12700" eaLnBrk="1" hangingPunct="1">
              <a:lnSpc>
                <a:spcPct val="90000"/>
              </a:lnSpc>
              <a:buFont typeface="Times"/>
              <a:buNone/>
            </a:pPr>
            <a:endParaRPr lang="en-US" altLang="pt-PT" sz="1400" dirty="0" smtClean="0">
              <a:cs typeface="Calibri" pitchFamily="34" charset="0"/>
            </a:endParaRPr>
          </a:p>
          <a:p>
            <a:pPr indent="12700" eaLnBrk="1" hangingPunct="1">
              <a:lnSpc>
                <a:spcPct val="90000"/>
              </a:lnSpc>
              <a:buFont typeface="Times"/>
              <a:buNone/>
            </a:pPr>
            <a:endParaRPr lang="en-US" altLang="pt-PT" sz="1400" dirty="0" smtClean="0">
              <a:cs typeface="Calibri" pitchFamily="34" charset="0"/>
            </a:endParaRPr>
          </a:p>
          <a:p>
            <a:pPr indent="12700" algn="ctr" eaLnBrk="1" hangingPunct="1">
              <a:lnSpc>
                <a:spcPct val="90000"/>
              </a:lnSpc>
              <a:buFont typeface="Times"/>
              <a:buNone/>
            </a:pPr>
            <a:endParaRPr lang="en-US" altLang="pt-PT" sz="1400" dirty="0" smtClean="0">
              <a:cs typeface="Calibri" pitchFamily="34" charset="0"/>
            </a:endParaRPr>
          </a:p>
          <a:p>
            <a:pPr indent="12700" algn="ctr" eaLnBrk="1" hangingPunct="1">
              <a:lnSpc>
                <a:spcPct val="90000"/>
              </a:lnSpc>
              <a:buFont typeface="Times"/>
              <a:buNone/>
            </a:pPr>
            <a:r>
              <a:rPr lang="en-US" altLang="pt-PT" sz="4800" b="1" dirty="0" smtClean="0">
                <a:solidFill>
                  <a:schemeClr val="bg1"/>
                </a:solidFill>
                <a:cs typeface="Calibri" pitchFamily="34" charset="0"/>
              </a:rPr>
              <a:t>Thank you for your attention.</a:t>
            </a:r>
          </a:p>
          <a:p>
            <a:pPr indent="12700" algn="ctr" eaLnBrk="1" hangingPunct="1">
              <a:lnSpc>
                <a:spcPct val="90000"/>
              </a:lnSpc>
              <a:buFont typeface="Times"/>
              <a:buNone/>
            </a:pPr>
            <a:endParaRPr lang="en-US" altLang="pt-PT" sz="2400" b="1" dirty="0" smtClean="0">
              <a:solidFill>
                <a:schemeClr val="bg1"/>
              </a:solidFill>
              <a:cs typeface="Calibri" pitchFamily="34" charset="0"/>
            </a:endParaRPr>
          </a:p>
          <a:p>
            <a:pPr indent="12700" algn="ctr" eaLnBrk="1" hangingPunct="1">
              <a:lnSpc>
                <a:spcPct val="90000"/>
              </a:lnSpc>
              <a:buFont typeface="Times"/>
              <a:buNone/>
            </a:pPr>
            <a:r>
              <a:rPr lang="en-US" altLang="pt-PT" sz="4800" b="1" dirty="0" smtClean="0">
                <a:solidFill>
                  <a:schemeClr val="bg1"/>
                </a:solidFill>
                <a:cs typeface="Calibri" pitchFamily="34" charset="0"/>
              </a:rPr>
              <a:t>Merci !</a:t>
            </a:r>
          </a:p>
          <a:p>
            <a:pPr indent="12700" algn="ctr" eaLnBrk="1" hangingPunct="1">
              <a:lnSpc>
                <a:spcPct val="90000"/>
              </a:lnSpc>
              <a:buFont typeface="Times"/>
              <a:buNone/>
            </a:pPr>
            <a:endParaRPr lang="en-US" altLang="pt-PT" sz="2400" b="1" dirty="0" smtClean="0">
              <a:solidFill>
                <a:schemeClr val="bg1"/>
              </a:solidFill>
              <a:cs typeface="Calibri" pitchFamily="34" charset="0"/>
            </a:endParaRPr>
          </a:p>
          <a:p>
            <a:pPr indent="12700" algn="ctr" eaLnBrk="1" hangingPunct="1">
              <a:lnSpc>
                <a:spcPct val="90000"/>
              </a:lnSpc>
              <a:buFont typeface="Times"/>
              <a:buNone/>
            </a:pPr>
            <a:r>
              <a:rPr lang="en-US" altLang="pt-PT" sz="4800" b="1" dirty="0" smtClean="0">
                <a:solidFill>
                  <a:schemeClr val="bg1"/>
                </a:solidFill>
                <a:cs typeface="Calibri" pitchFamily="34" charset="0"/>
              </a:rPr>
              <a:t>Obrigado !</a:t>
            </a:r>
          </a:p>
          <a:p>
            <a:pPr indent="12700" algn="ctr" eaLnBrk="1" hangingPunct="1">
              <a:lnSpc>
                <a:spcPct val="90000"/>
              </a:lnSpc>
              <a:buFont typeface="Times"/>
              <a:buNone/>
            </a:pPr>
            <a:endParaRPr lang="en-US" altLang="pt-PT" sz="2000" b="1" dirty="0">
              <a:solidFill>
                <a:schemeClr val="bg1"/>
              </a:solidFill>
              <a:cs typeface="Calibri" pitchFamily="34" charset="0"/>
            </a:endParaRPr>
          </a:p>
          <a:p>
            <a:pPr indent="12700" algn="ctr" eaLnBrk="1" hangingPunct="1">
              <a:lnSpc>
                <a:spcPct val="90000"/>
              </a:lnSpc>
              <a:buFont typeface="Times"/>
              <a:buNone/>
            </a:pPr>
            <a:r>
              <a:rPr lang="en-US" altLang="pt-PT" sz="4400" b="1" dirty="0" smtClean="0">
                <a:solidFill>
                  <a:schemeClr val="bg1"/>
                </a:solidFill>
                <a:cs typeface="Calibri" pitchFamily="34" charset="0"/>
              </a:rPr>
              <a:t>Asante Sana </a:t>
            </a:r>
            <a:r>
              <a:rPr lang="en-US" altLang="pt-PT" sz="4400" b="1" dirty="0">
                <a:solidFill>
                  <a:schemeClr val="bg1"/>
                </a:solidFill>
                <a:cs typeface="Calibri" pitchFamily="34" charset="0"/>
              </a:rPr>
              <a:t>!</a:t>
            </a:r>
          </a:p>
          <a:p>
            <a:pPr indent="12700" eaLnBrk="1" hangingPunct="1">
              <a:lnSpc>
                <a:spcPct val="90000"/>
              </a:lnSpc>
              <a:buFont typeface="Times"/>
              <a:buNone/>
            </a:pPr>
            <a:endParaRPr lang="en-US" altLang="pt-PT" sz="1800" dirty="0" smtClean="0">
              <a:solidFill>
                <a:schemeClr val="bg1"/>
              </a:solidFill>
              <a:cs typeface="Calibri" pitchFamily="34" charset="0"/>
            </a:endParaRPr>
          </a:p>
        </p:txBody>
      </p:sp>
    </p:spTree>
    <p:extLst>
      <p:ext uri="{BB962C8B-B14F-4D97-AF65-F5344CB8AC3E}">
        <p14:creationId xmlns:p14="http://schemas.microsoft.com/office/powerpoint/2010/main" val="6519421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7980" y="332656"/>
            <a:ext cx="1918363" cy="252028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4048" y="476672"/>
            <a:ext cx="2255870" cy="2273582"/>
          </a:xfrm>
          <a:prstGeom prst="rect">
            <a:avLst/>
          </a:prstGeom>
        </p:spPr>
      </p:pic>
      <p:sp>
        <p:nvSpPr>
          <p:cNvPr id="4" name="Title 1"/>
          <p:cNvSpPr txBox="1">
            <a:spLocks/>
          </p:cNvSpPr>
          <p:nvPr/>
        </p:nvSpPr>
        <p:spPr>
          <a:xfrm>
            <a:off x="457200" y="3140968"/>
            <a:ext cx="8363272" cy="187220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600" b="1" dirty="0" smtClean="0">
                <a:solidFill>
                  <a:srgbClr val="003399"/>
                </a:solidFill>
              </a:rPr>
              <a:t>Centre of Studies on Regional Integration  CEDIR</a:t>
            </a:r>
          </a:p>
          <a:p>
            <a:r>
              <a:rPr lang="en-US" sz="3600" b="1" dirty="0" smtClean="0">
                <a:solidFill>
                  <a:srgbClr val="003399"/>
                </a:solidFill>
              </a:rPr>
              <a:t>Eduardo </a:t>
            </a:r>
            <a:r>
              <a:rPr lang="en-US" sz="3600" b="1" dirty="0" err="1" smtClean="0">
                <a:solidFill>
                  <a:srgbClr val="003399"/>
                </a:solidFill>
              </a:rPr>
              <a:t>Mondlane</a:t>
            </a:r>
            <a:r>
              <a:rPr lang="en-US" sz="3600" b="1" dirty="0" smtClean="0">
                <a:solidFill>
                  <a:srgbClr val="003399"/>
                </a:solidFill>
              </a:rPr>
              <a:t> University (UEM)</a:t>
            </a:r>
            <a:endParaRPr lang="en-US" sz="3600" dirty="0" smtClean="0">
              <a:solidFill>
                <a:srgbClr val="003399"/>
              </a:solidFill>
            </a:endParaRPr>
          </a:p>
        </p:txBody>
      </p:sp>
      <p:sp>
        <p:nvSpPr>
          <p:cNvPr id="5" name="Title 1"/>
          <p:cNvSpPr txBox="1">
            <a:spLocks/>
          </p:cNvSpPr>
          <p:nvPr/>
        </p:nvSpPr>
        <p:spPr>
          <a:xfrm>
            <a:off x="323528" y="5157192"/>
            <a:ext cx="8496944" cy="129614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indent="12700" eaLnBrk="1" hangingPunct="1">
              <a:lnSpc>
                <a:spcPct val="90000"/>
              </a:lnSpc>
              <a:buFont typeface="Times"/>
              <a:buNone/>
            </a:pPr>
            <a:r>
              <a:rPr lang="en-US" altLang="pt-PT" sz="2800" dirty="0" smtClean="0">
                <a:solidFill>
                  <a:srgbClr val="0033CC"/>
                </a:solidFill>
                <a:cs typeface="Calibri" pitchFamily="34" charset="0"/>
              </a:rPr>
              <a:t>Contact</a:t>
            </a:r>
            <a:r>
              <a:rPr lang="en-US" altLang="pt-PT" sz="2800" dirty="0">
                <a:solidFill>
                  <a:srgbClr val="0033CC"/>
                </a:solidFill>
                <a:cs typeface="Calibri" pitchFamily="34" charset="0"/>
              </a:rPr>
              <a:t>: +258 - 849615543 / +258 - 874658372 </a:t>
            </a:r>
          </a:p>
          <a:p>
            <a:pPr indent="12700" eaLnBrk="1" hangingPunct="1">
              <a:lnSpc>
                <a:spcPct val="90000"/>
              </a:lnSpc>
              <a:buFont typeface="Times"/>
              <a:buNone/>
            </a:pPr>
            <a:r>
              <a:rPr lang="en-US" altLang="pt-PT" sz="2800" dirty="0">
                <a:solidFill>
                  <a:srgbClr val="0033CC"/>
                </a:solidFill>
                <a:cs typeface="Calibri" pitchFamily="34" charset="0"/>
              </a:rPr>
              <a:t>                +258 - 821427880</a:t>
            </a:r>
          </a:p>
          <a:p>
            <a:pPr indent="12700" eaLnBrk="1" hangingPunct="1">
              <a:lnSpc>
                <a:spcPct val="90000"/>
              </a:lnSpc>
              <a:buFont typeface="Times"/>
              <a:buNone/>
            </a:pPr>
            <a:r>
              <a:rPr lang="en-US" altLang="pt-PT" sz="2400" dirty="0">
                <a:solidFill>
                  <a:srgbClr val="0033CC"/>
                </a:solidFill>
                <a:cs typeface="Calibri" pitchFamily="34" charset="0"/>
              </a:rPr>
              <a:t>Email: charles.minega@gmail.com / charles.minega@uem.mz  </a:t>
            </a:r>
          </a:p>
        </p:txBody>
      </p:sp>
    </p:spTree>
    <p:extLst>
      <p:ext uri="{BB962C8B-B14F-4D97-AF65-F5344CB8AC3E}">
        <p14:creationId xmlns:p14="http://schemas.microsoft.com/office/powerpoint/2010/main" val="414356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5" name="Content Placeholder 2"/>
          <p:cNvSpPr txBox="1">
            <a:spLocks/>
          </p:cNvSpPr>
          <p:nvPr/>
        </p:nvSpPr>
        <p:spPr>
          <a:xfrm>
            <a:off x="0" y="0"/>
            <a:ext cx="9036496" cy="6741368"/>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10000"/>
              </a:lnSpc>
              <a:buClr>
                <a:schemeClr val="tx1"/>
              </a:buClr>
              <a:buFont typeface="Arial" pitchFamily="34" charset="0"/>
              <a:buNone/>
            </a:pPr>
            <a:endParaRPr lang="en-US" sz="1400" dirty="0" smtClean="0"/>
          </a:p>
          <a:p>
            <a:pPr marL="0" indent="0" algn="ctr">
              <a:buFont typeface="Arial" pitchFamily="34" charset="0"/>
              <a:buNone/>
            </a:pPr>
            <a:r>
              <a:rPr lang="en-US" b="1" i="1" dirty="0" smtClean="0">
                <a:solidFill>
                  <a:schemeClr val="bg1"/>
                </a:solidFill>
              </a:rPr>
              <a:t>“EPAs must grant an appropriate degree, timing and pacing of market opening for the ACP States. This is necessary to attenuate the costs of liberalization that would otherwise be substantial, given the level of current tariffs, importance of the EU as a major trading partner, and the significance of tariffs as a source of government revenue and instrument for industrial development, for many of the ACP States”. </a:t>
            </a:r>
          </a:p>
          <a:p>
            <a:pPr marL="0" indent="0">
              <a:buFont typeface="Arial" pitchFamily="34" charset="0"/>
              <a:buNone/>
            </a:pPr>
            <a:endParaRPr lang="en-US" sz="1800" b="1" dirty="0" smtClean="0">
              <a:solidFill>
                <a:schemeClr val="bg1"/>
              </a:solidFill>
            </a:endParaRPr>
          </a:p>
          <a:p>
            <a:pPr marL="0" indent="0" algn="ctr">
              <a:buFont typeface="Arial" pitchFamily="34" charset="0"/>
              <a:buNone/>
            </a:pPr>
            <a:r>
              <a:rPr lang="en-US" b="1" dirty="0" smtClean="0">
                <a:solidFill>
                  <a:schemeClr val="bg1"/>
                </a:solidFill>
              </a:rPr>
              <a:t>ACP - Khartoum Declaration - Issued by the 5th Summit of ACP Heads of State and Government</a:t>
            </a:r>
          </a:p>
          <a:p>
            <a:pPr marL="0" indent="0" algn="ctr" eaLnBrk="1" hangingPunct="1">
              <a:lnSpc>
                <a:spcPct val="110000"/>
              </a:lnSpc>
              <a:buClr>
                <a:schemeClr val="tx1"/>
              </a:buClr>
              <a:buFont typeface="Arial" pitchFamily="34" charset="0"/>
              <a:buNone/>
            </a:pPr>
            <a:endParaRPr lang="pt-PT" sz="2600" dirty="0" smtClean="0">
              <a:solidFill>
                <a:srgbClr val="000099"/>
              </a:solidFill>
              <a:cs typeface="Calibri" pitchFamily="34" charset="0"/>
              <a:sym typeface="Wingdings" pitchFamily="2" charset="2"/>
            </a:endParaRPr>
          </a:p>
        </p:txBody>
      </p:sp>
    </p:spTree>
    <p:extLst>
      <p:ext uri="{BB962C8B-B14F-4D97-AF65-F5344CB8AC3E}">
        <p14:creationId xmlns:p14="http://schemas.microsoft.com/office/powerpoint/2010/main" val="291522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5" name="Content Placeholder 2"/>
          <p:cNvSpPr txBox="1">
            <a:spLocks/>
          </p:cNvSpPr>
          <p:nvPr/>
        </p:nvSpPr>
        <p:spPr>
          <a:xfrm>
            <a:off x="107504" y="116632"/>
            <a:ext cx="8928992" cy="5976664"/>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110000"/>
              </a:lnSpc>
              <a:buClr>
                <a:schemeClr val="tx1"/>
              </a:buClr>
              <a:buFont typeface="Arial" pitchFamily="34" charset="0"/>
              <a:buNone/>
            </a:pPr>
            <a:endParaRPr lang="en-US" sz="1400" dirty="0" smtClean="0"/>
          </a:p>
          <a:p>
            <a:pPr marL="0" indent="0" eaLnBrk="1" hangingPunct="1">
              <a:lnSpc>
                <a:spcPct val="110000"/>
              </a:lnSpc>
              <a:buClr>
                <a:schemeClr val="tx1"/>
              </a:buClr>
              <a:buFont typeface="Arial" pitchFamily="34" charset="0"/>
              <a:buNone/>
            </a:pPr>
            <a:endParaRPr lang="en-US" sz="1400" dirty="0" smtClean="0"/>
          </a:p>
          <a:p>
            <a:pPr marL="0" indent="0" eaLnBrk="1" hangingPunct="1">
              <a:lnSpc>
                <a:spcPct val="110000"/>
              </a:lnSpc>
              <a:buClr>
                <a:schemeClr val="tx1"/>
              </a:buClr>
              <a:buFont typeface="Arial" pitchFamily="34" charset="0"/>
              <a:buNone/>
            </a:pPr>
            <a:endParaRPr lang="en-US" sz="1400" dirty="0" smtClean="0"/>
          </a:p>
          <a:p>
            <a:pPr marL="0" indent="0" eaLnBrk="1" hangingPunct="1">
              <a:lnSpc>
                <a:spcPct val="110000"/>
              </a:lnSpc>
              <a:buClr>
                <a:schemeClr val="tx1"/>
              </a:buClr>
              <a:buFont typeface="Arial" pitchFamily="34" charset="0"/>
              <a:buNone/>
            </a:pPr>
            <a:endParaRPr lang="en-US" sz="1400" dirty="0" smtClean="0"/>
          </a:p>
          <a:p>
            <a:pPr marL="0" indent="0" eaLnBrk="1" hangingPunct="1">
              <a:lnSpc>
                <a:spcPct val="110000"/>
              </a:lnSpc>
              <a:buClr>
                <a:schemeClr val="tx1"/>
              </a:buClr>
              <a:buFont typeface="Arial" pitchFamily="34" charset="0"/>
              <a:buNone/>
            </a:pPr>
            <a:endParaRPr lang="en-US" sz="1400" dirty="0" smtClean="0"/>
          </a:p>
          <a:p>
            <a:pPr marL="0" indent="0" algn="ctr">
              <a:buFont typeface="Arial" pitchFamily="34" charset="0"/>
              <a:buNone/>
            </a:pPr>
            <a:r>
              <a:rPr lang="en-US" sz="3600" i="1" dirty="0" smtClean="0">
                <a:solidFill>
                  <a:schemeClr val="bg1"/>
                </a:solidFill>
              </a:rPr>
              <a:t>“EPAs make concessions to Europe more than we are making to the rest of the world in the WTO Doha Round. To make poverty history, you have to also make EPAs history.” </a:t>
            </a:r>
          </a:p>
          <a:p>
            <a:pPr marL="0" indent="0">
              <a:buFont typeface="Arial" pitchFamily="34" charset="0"/>
              <a:buNone/>
            </a:pPr>
            <a:endParaRPr lang="en-US" sz="2400" i="1" dirty="0" smtClean="0">
              <a:solidFill>
                <a:schemeClr val="bg1"/>
              </a:solidFill>
            </a:endParaRPr>
          </a:p>
          <a:p>
            <a:pPr marL="0" indent="0" algn="ctr">
              <a:buFont typeface="Arial" pitchFamily="34" charset="0"/>
              <a:buNone/>
            </a:pPr>
            <a:r>
              <a:rPr lang="en-US" dirty="0" err="1" smtClean="0">
                <a:solidFill>
                  <a:schemeClr val="bg1"/>
                </a:solidFill>
              </a:rPr>
              <a:t>Dr</a:t>
            </a:r>
            <a:r>
              <a:rPr lang="en-US" dirty="0" smtClean="0">
                <a:solidFill>
                  <a:schemeClr val="bg1"/>
                </a:solidFill>
              </a:rPr>
              <a:t> </a:t>
            </a:r>
            <a:r>
              <a:rPr lang="en-US" dirty="0" err="1" smtClean="0">
                <a:solidFill>
                  <a:schemeClr val="bg1"/>
                </a:solidFill>
              </a:rPr>
              <a:t>Mukhisa</a:t>
            </a:r>
            <a:r>
              <a:rPr lang="en-US" dirty="0" smtClean="0">
                <a:solidFill>
                  <a:schemeClr val="bg1"/>
                </a:solidFill>
              </a:rPr>
              <a:t> </a:t>
            </a:r>
            <a:r>
              <a:rPr lang="en-US" dirty="0" err="1" smtClean="0">
                <a:solidFill>
                  <a:schemeClr val="bg1"/>
                </a:solidFill>
              </a:rPr>
              <a:t>Kituyi</a:t>
            </a:r>
            <a:r>
              <a:rPr lang="en-US" dirty="0" smtClean="0">
                <a:solidFill>
                  <a:schemeClr val="bg1"/>
                </a:solidFill>
              </a:rPr>
              <a:t>, Secretary general UNCTAD </a:t>
            </a:r>
          </a:p>
          <a:p>
            <a:pPr marL="0" indent="0" algn="ctr">
              <a:buFont typeface="Arial" pitchFamily="34" charset="0"/>
              <a:buNone/>
            </a:pPr>
            <a:r>
              <a:rPr lang="en-US" dirty="0" smtClean="0">
                <a:solidFill>
                  <a:schemeClr val="bg1"/>
                </a:solidFill>
              </a:rPr>
              <a:t>(and  Former Kenyan Trade Minister)</a:t>
            </a:r>
          </a:p>
          <a:p>
            <a:pPr marL="0" indent="0" algn="ctr" eaLnBrk="1" hangingPunct="1">
              <a:lnSpc>
                <a:spcPct val="110000"/>
              </a:lnSpc>
              <a:buClr>
                <a:schemeClr val="tx1"/>
              </a:buClr>
              <a:buFont typeface="Arial" pitchFamily="34" charset="0"/>
              <a:buNone/>
            </a:pPr>
            <a:endParaRPr lang="pt-PT" sz="1600" dirty="0" smtClean="0">
              <a:solidFill>
                <a:srgbClr val="000099"/>
              </a:solidFill>
              <a:cs typeface="Calibri" pitchFamily="34" charset="0"/>
              <a:sym typeface="Wingdings" pitchFamily="2" charset="2"/>
            </a:endParaRPr>
          </a:p>
        </p:txBody>
      </p:sp>
    </p:spTree>
    <p:extLst>
      <p:ext uri="{BB962C8B-B14F-4D97-AF65-F5344CB8AC3E}">
        <p14:creationId xmlns:p14="http://schemas.microsoft.com/office/powerpoint/2010/main" val="73022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201"/>
            <a:ext cx="9144000" cy="6886201"/>
          </a:xfrm>
          <a:prstGeom prst="rect">
            <a:avLst/>
          </a:prstGeom>
        </p:spPr>
      </p:pic>
      <p:sp>
        <p:nvSpPr>
          <p:cNvPr id="6146" name="Title 1"/>
          <p:cNvSpPr txBox="1">
            <a:spLocks/>
          </p:cNvSpPr>
          <p:nvPr/>
        </p:nvSpPr>
        <p:spPr bwMode="auto">
          <a:xfrm>
            <a:off x="420688" y="2708920"/>
            <a:ext cx="8424862" cy="122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pt-PT" sz="4600" b="1" dirty="0">
                <a:solidFill>
                  <a:srgbClr val="000099"/>
                </a:solidFill>
              </a:rPr>
              <a:t>Introduction</a:t>
            </a:r>
            <a:endParaRPr lang="pt-BR" sz="4600" b="1" dirty="0">
              <a:solidFill>
                <a:srgbClr val="00009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116632"/>
            <a:ext cx="8305800" cy="792088"/>
          </a:xfrm>
        </p:spPr>
        <p:txBody>
          <a:bodyPr/>
          <a:lstStyle/>
          <a:p>
            <a:r>
              <a:rPr lang="en-US" altLang="en-US" sz="3600" b="1" dirty="0" smtClean="0">
                <a:solidFill>
                  <a:srgbClr val="0033CC"/>
                </a:solidFill>
              </a:rPr>
              <a:t>Introduction</a:t>
            </a:r>
            <a:r>
              <a:rPr lang="en-US" altLang="en-US" sz="3600" dirty="0" smtClean="0">
                <a:solidFill>
                  <a:srgbClr val="0033CC"/>
                </a:solidFill>
              </a:rPr>
              <a:t> - Context</a:t>
            </a:r>
          </a:p>
        </p:txBody>
      </p:sp>
      <p:sp>
        <p:nvSpPr>
          <p:cNvPr id="7171" name="Content Placeholder 2"/>
          <p:cNvSpPr>
            <a:spLocks noGrp="1"/>
          </p:cNvSpPr>
          <p:nvPr>
            <p:ph idx="1"/>
          </p:nvPr>
        </p:nvSpPr>
        <p:spPr>
          <a:xfrm>
            <a:off x="72008" y="908720"/>
            <a:ext cx="9036496" cy="5832648"/>
          </a:xfrm>
        </p:spPr>
        <p:txBody>
          <a:bodyPr/>
          <a:lstStyle/>
          <a:p>
            <a:pPr>
              <a:buClr>
                <a:srgbClr val="000099"/>
              </a:buClr>
              <a:buFont typeface="Calibri" pitchFamily="34" charset="0"/>
              <a:buChar char="-"/>
            </a:pPr>
            <a:r>
              <a:rPr lang="en-US" sz="2800" dirty="0" smtClean="0">
                <a:solidFill>
                  <a:srgbClr val="0033CC"/>
                </a:solidFill>
              </a:rPr>
              <a:t>The </a:t>
            </a:r>
            <a:r>
              <a:rPr lang="en-US" sz="2800" dirty="0">
                <a:solidFill>
                  <a:srgbClr val="0033CC"/>
                </a:solidFill>
              </a:rPr>
              <a:t>economic growth and development of ACP states is heavily dependent upon their enhanced, effective and more qualitative integration into the global trading </a:t>
            </a:r>
            <a:r>
              <a:rPr lang="en-US" sz="2800" dirty="0" smtClean="0">
                <a:solidFill>
                  <a:srgbClr val="0033CC"/>
                </a:solidFill>
              </a:rPr>
              <a:t>system, i.e. beyond their access to EU market. </a:t>
            </a:r>
            <a:endParaRPr lang="en-US" sz="2800" dirty="0">
              <a:solidFill>
                <a:srgbClr val="0033CC"/>
              </a:solidFill>
            </a:endParaRPr>
          </a:p>
          <a:p>
            <a:pPr>
              <a:buClr>
                <a:srgbClr val="000099"/>
              </a:buClr>
              <a:buFont typeface="Calibri" pitchFamily="34" charset="0"/>
              <a:buChar char="-"/>
            </a:pPr>
            <a:r>
              <a:rPr lang="en-US" sz="2800" dirty="0" smtClean="0">
                <a:solidFill>
                  <a:srgbClr val="0033CC"/>
                </a:solidFill>
              </a:rPr>
              <a:t>Their main formidable challenges entail the </a:t>
            </a:r>
            <a:r>
              <a:rPr lang="en-US" sz="2800" dirty="0">
                <a:solidFill>
                  <a:srgbClr val="0033CC"/>
                </a:solidFill>
              </a:rPr>
              <a:t>current marginalization </a:t>
            </a:r>
            <a:r>
              <a:rPr lang="en-US" sz="2800" dirty="0" smtClean="0">
                <a:solidFill>
                  <a:srgbClr val="0033CC"/>
                </a:solidFill>
              </a:rPr>
              <a:t>of ACP States in </a:t>
            </a:r>
            <a:r>
              <a:rPr lang="en-US" sz="2800" dirty="0">
                <a:solidFill>
                  <a:srgbClr val="0033CC"/>
                </a:solidFill>
              </a:rPr>
              <a:t>the global trade. </a:t>
            </a:r>
          </a:p>
          <a:p>
            <a:pPr>
              <a:buClr>
                <a:srgbClr val="000099"/>
              </a:buClr>
              <a:buFont typeface="Calibri" pitchFamily="34" charset="0"/>
              <a:buChar char="-"/>
            </a:pPr>
            <a:r>
              <a:rPr lang="en-US" sz="2800" dirty="0">
                <a:solidFill>
                  <a:srgbClr val="0033CC"/>
                </a:solidFill>
              </a:rPr>
              <a:t>Most ACP States are </a:t>
            </a:r>
            <a:r>
              <a:rPr lang="en-US" sz="2800" dirty="0" smtClean="0">
                <a:solidFill>
                  <a:srgbClr val="0033CC"/>
                </a:solidFill>
              </a:rPr>
              <a:t>faced </a:t>
            </a:r>
            <a:r>
              <a:rPr lang="en-US" sz="2800" dirty="0">
                <a:solidFill>
                  <a:srgbClr val="0033CC"/>
                </a:solidFill>
              </a:rPr>
              <a:t>with inherent structural and infrastructural </a:t>
            </a:r>
            <a:r>
              <a:rPr lang="en-US" sz="2800" dirty="0" smtClean="0">
                <a:solidFill>
                  <a:srgbClr val="0033CC"/>
                </a:solidFill>
              </a:rPr>
              <a:t>constraints, most depend </a:t>
            </a:r>
            <a:r>
              <a:rPr lang="en-US" sz="2800" dirty="0">
                <a:solidFill>
                  <a:srgbClr val="0033CC"/>
                </a:solidFill>
              </a:rPr>
              <a:t>on commodity </a:t>
            </a:r>
            <a:r>
              <a:rPr lang="en-US" sz="2800" dirty="0" smtClean="0">
                <a:solidFill>
                  <a:srgbClr val="0033CC"/>
                </a:solidFill>
              </a:rPr>
              <a:t>exports and </a:t>
            </a:r>
            <a:r>
              <a:rPr lang="en-US" sz="2800" dirty="0">
                <a:solidFill>
                  <a:srgbClr val="0033CC"/>
                </a:solidFill>
              </a:rPr>
              <a:t>to traditional trading partners. </a:t>
            </a:r>
            <a:endParaRPr lang="en-US" sz="2800" dirty="0" smtClean="0">
              <a:solidFill>
                <a:srgbClr val="0033CC"/>
              </a:solidFill>
            </a:endParaRPr>
          </a:p>
          <a:p>
            <a:pPr>
              <a:buClr>
                <a:srgbClr val="000099"/>
              </a:buClr>
              <a:buFont typeface="Calibri" pitchFamily="34" charset="0"/>
              <a:buChar char="-"/>
            </a:pPr>
            <a:r>
              <a:rPr lang="en-US" sz="2800" dirty="0" smtClean="0">
                <a:solidFill>
                  <a:srgbClr val="0033CC"/>
                </a:solidFill>
              </a:rPr>
              <a:t>ACP </a:t>
            </a:r>
            <a:r>
              <a:rPr lang="en-US" sz="2800" dirty="0">
                <a:solidFill>
                  <a:srgbClr val="0033CC"/>
                </a:solidFill>
              </a:rPr>
              <a:t>countries are convinced that their development promise and new trade opportunities of WTO Doha Round have dissipated with uncertainties unfolding from the EPAs </a:t>
            </a:r>
            <a:r>
              <a:rPr lang="en-US" sz="2800" dirty="0" smtClean="0">
                <a:solidFill>
                  <a:srgbClr val="0033CC"/>
                </a:solidFill>
              </a:rPr>
              <a:t>implementation. Industrialization has become an issue.</a:t>
            </a:r>
            <a:endParaRPr lang="en-US" sz="2800" dirty="0">
              <a:solidFill>
                <a:srgbClr val="0033C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116632"/>
            <a:ext cx="8305800" cy="720080"/>
          </a:xfrm>
        </p:spPr>
        <p:txBody>
          <a:bodyPr/>
          <a:lstStyle/>
          <a:p>
            <a:r>
              <a:rPr lang="en-US" altLang="en-US" sz="3600" b="1" dirty="0" smtClean="0">
                <a:solidFill>
                  <a:srgbClr val="0033CC"/>
                </a:solidFill>
              </a:rPr>
              <a:t>Introduction </a:t>
            </a:r>
            <a:r>
              <a:rPr lang="en-US" altLang="en-US" sz="3600" dirty="0" smtClean="0">
                <a:solidFill>
                  <a:srgbClr val="0033CC"/>
                </a:solidFill>
              </a:rPr>
              <a:t>- Background</a:t>
            </a:r>
            <a:endParaRPr lang="en-US" altLang="en-US" sz="3600" b="1" dirty="0" smtClean="0">
              <a:solidFill>
                <a:srgbClr val="0033CC"/>
              </a:solidFill>
            </a:endParaRPr>
          </a:p>
        </p:txBody>
      </p:sp>
      <p:sp>
        <p:nvSpPr>
          <p:cNvPr id="8195" name="Content Placeholder 2"/>
          <p:cNvSpPr>
            <a:spLocks noGrp="1"/>
          </p:cNvSpPr>
          <p:nvPr>
            <p:ph idx="1"/>
          </p:nvPr>
        </p:nvSpPr>
        <p:spPr>
          <a:xfrm>
            <a:off x="152400" y="908720"/>
            <a:ext cx="8884096" cy="5832647"/>
          </a:xfrm>
        </p:spPr>
        <p:txBody>
          <a:bodyPr/>
          <a:lstStyle/>
          <a:p>
            <a:pPr>
              <a:buClr>
                <a:srgbClr val="000099"/>
              </a:buClr>
              <a:buFont typeface="Calibri" pitchFamily="34" charset="0"/>
              <a:buChar char="-"/>
            </a:pPr>
            <a:r>
              <a:rPr lang="en-US" sz="3100" dirty="0" smtClean="0">
                <a:solidFill>
                  <a:srgbClr val="0033CC"/>
                </a:solidFill>
              </a:rPr>
              <a:t>For the purpose of EPAs negotiations, the 5 </a:t>
            </a:r>
            <a:r>
              <a:rPr lang="en-US" sz="3100" dirty="0">
                <a:solidFill>
                  <a:srgbClr val="0033CC"/>
                </a:solidFill>
              </a:rPr>
              <a:t>African regional </a:t>
            </a:r>
            <a:r>
              <a:rPr lang="en-US" sz="3100" dirty="0" smtClean="0">
                <a:solidFill>
                  <a:srgbClr val="0033CC"/>
                </a:solidFill>
              </a:rPr>
              <a:t>groups are organized as follows: (1) </a:t>
            </a:r>
            <a:r>
              <a:rPr lang="en-US" sz="3100" dirty="0">
                <a:solidFill>
                  <a:srgbClr val="0033CC"/>
                </a:solidFill>
              </a:rPr>
              <a:t>West Africa (ECOWAS), </a:t>
            </a:r>
            <a:r>
              <a:rPr lang="en-US" sz="3100" dirty="0" smtClean="0">
                <a:solidFill>
                  <a:srgbClr val="0033CC"/>
                </a:solidFill>
              </a:rPr>
              <a:t>(2) Central </a:t>
            </a:r>
            <a:r>
              <a:rPr lang="en-US" sz="3100" dirty="0">
                <a:solidFill>
                  <a:srgbClr val="0033CC"/>
                </a:solidFill>
              </a:rPr>
              <a:t>Africa, </a:t>
            </a:r>
            <a:r>
              <a:rPr lang="en-US" sz="3100" dirty="0" smtClean="0">
                <a:solidFill>
                  <a:srgbClr val="0033CC"/>
                </a:solidFill>
              </a:rPr>
              <a:t>(3) East </a:t>
            </a:r>
            <a:r>
              <a:rPr lang="en-US" sz="3100" dirty="0">
                <a:solidFill>
                  <a:srgbClr val="0033CC"/>
                </a:solidFill>
              </a:rPr>
              <a:t>African Community (EAC</a:t>
            </a:r>
            <a:r>
              <a:rPr lang="en-US" sz="3100" dirty="0" smtClean="0">
                <a:solidFill>
                  <a:srgbClr val="0033CC"/>
                </a:solidFill>
              </a:rPr>
              <a:t>), (4) </a:t>
            </a:r>
            <a:r>
              <a:rPr lang="en-US" sz="3100" dirty="0">
                <a:solidFill>
                  <a:srgbClr val="0033CC"/>
                </a:solidFill>
              </a:rPr>
              <a:t>Eastern and Southern Africa (ESA),</a:t>
            </a:r>
            <a:r>
              <a:rPr lang="en-US" sz="3100" dirty="0" smtClean="0">
                <a:solidFill>
                  <a:srgbClr val="0033CC"/>
                </a:solidFill>
              </a:rPr>
              <a:t> </a:t>
            </a:r>
            <a:r>
              <a:rPr lang="en-US" sz="3100" dirty="0">
                <a:solidFill>
                  <a:srgbClr val="0033CC"/>
                </a:solidFill>
              </a:rPr>
              <a:t>and </a:t>
            </a:r>
            <a:r>
              <a:rPr lang="en-US" sz="3100" dirty="0" smtClean="0">
                <a:solidFill>
                  <a:srgbClr val="0033CC"/>
                </a:solidFill>
              </a:rPr>
              <a:t>(5) Southern </a:t>
            </a:r>
            <a:r>
              <a:rPr lang="en-US" sz="3100" dirty="0">
                <a:solidFill>
                  <a:srgbClr val="0033CC"/>
                </a:solidFill>
              </a:rPr>
              <a:t>African Development Community (SADC). </a:t>
            </a:r>
            <a:endParaRPr lang="en-US" sz="3100" dirty="0" smtClean="0">
              <a:solidFill>
                <a:srgbClr val="0033CC"/>
              </a:solidFill>
            </a:endParaRPr>
          </a:p>
          <a:p>
            <a:pPr>
              <a:buClr>
                <a:srgbClr val="000099"/>
              </a:buClr>
              <a:buFont typeface="Calibri" pitchFamily="34" charset="0"/>
              <a:buChar char="-"/>
            </a:pPr>
            <a:r>
              <a:rPr lang="en-US" sz="3100" dirty="0" smtClean="0">
                <a:solidFill>
                  <a:srgbClr val="0033CC"/>
                </a:solidFill>
              </a:rPr>
              <a:t>As per negotiations rules, each </a:t>
            </a:r>
            <a:r>
              <a:rPr lang="en-US" sz="3100" dirty="0">
                <a:solidFill>
                  <a:srgbClr val="0033CC"/>
                </a:solidFill>
              </a:rPr>
              <a:t>EPA requires the signature of all the contracting parties in each region before it can be ratified. Without the endorsement of all the </a:t>
            </a:r>
            <a:r>
              <a:rPr lang="en-US" sz="3100" dirty="0" smtClean="0">
                <a:solidFill>
                  <a:srgbClr val="0033CC"/>
                </a:solidFill>
              </a:rPr>
              <a:t>parties </a:t>
            </a:r>
            <a:r>
              <a:rPr lang="en-US" sz="3100" dirty="0">
                <a:solidFill>
                  <a:srgbClr val="0033CC"/>
                </a:solidFill>
              </a:rPr>
              <a:t>to an EPA, it is, legally, effectively “dead” as it won’t enter into force</a:t>
            </a:r>
            <a:r>
              <a:rPr lang="en-US" sz="3100" dirty="0" smtClean="0">
                <a:solidFill>
                  <a:srgbClr val="0033CC"/>
                </a:solidFill>
              </a:rPr>
              <a:t>. This has a critical impact on the RI agenda.</a:t>
            </a:r>
          </a:p>
          <a:p>
            <a:pPr marL="0" indent="0">
              <a:buClr>
                <a:srgbClr val="000099"/>
              </a:buClr>
              <a:buNone/>
            </a:pPr>
            <a:endParaRPr lang="en-US" sz="2800" dirty="0">
              <a:solidFill>
                <a:srgbClr val="00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2800</TotalTime>
  <Words>2652</Words>
  <Application>Microsoft Office PowerPoint</Application>
  <PresentationFormat>Affichage à l'écran (4:3)</PresentationFormat>
  <Paragraphs>195</Paragraphs>
  <Slides>46</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46</vt:i4>
      </vt:variant>
    </vt:vector>
  </HeadingPairs>
  <TitlesOfParts>
    <vt:vector size="52" baseType="lpstr">
      <vt:lpstr>Arial</vt:lpstr>
      <vt:lpstr>Calibri</vt:lpstr>
      <vt:lpstr>Times</vt:lpstr>
      <vt:lpstr>Wingdings</vt:lpstr>
      <vt:lpstr>ヒラギノ角ゴ Pro W3</vt:lpstr>
      <vt:lpstr>Office Theme</vt:lpstr>
      <vt:lpstr>The Impact of EU Economic Partnership Agreements (EPAs) on the African regional integration agenda </vt:lpstr>
      <vt:lpstr>Conférence Internationale Pluridisciplinaire Les Accords de Partenariat Economique (APEs)  dans l’Océan Indien THE ECONOMIC PARTNERSHIP AGREEMENTS (EPAs) IN THE INDIAN OCEAN</vt:lpstr>
      <vt:lpstr>Presentation Outline </vt:lpstr>
      <vt:lpstr>Présentation PowerPoint</vt:lpstr>
      <vt:lpstr>Présentation PowerPoint</vt:lpstr>
      <vt:lpstr>Présentation PowerPoint</vt:lpstr>
      <vt:lpstr>Présentation PowerPoint</vt:lpstr>
      <vt:lpstr>Introduction - Context</vt:lpstr>
      <vt:lpstr>Introduction - Background</vt:lpstr>
      <vt:lpstr>Introduction - Key Issues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Concluding Remarks</vt:lpstr>
      <vt:lpstr>Concluding Remarks</vt:lpstr>
      <vt:lpstr>Building a New Trade Relationship</vt:lpstr>
      <vt:lpstr>Présentation PowerPoint</vt:lpstr>
      <vt:lpstr>Présentation PowerPoint</vt:lpstr>
      <vt:lpstr>Recommendations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Regime Jurídico da Mineração em Moçambique</dc:title>
  <dc:creator>Mahomed Jussub</dc:creator>
  <cp:lastModifiedBy>Laurent DIDIER</cp:lastModifiedBy>
  <cp:revision>143</cp:revision>
  <cp:lastPrinted>2015-03-17T11:20:16Z</cp:lastPrinted>
  <dcterms:created xsi:type="dcterms:W3CDTF">2015-03-16T14:58:47Z</dcterms:created>
  <dcterms:modified xsi:type="dcterms:W3CDTF">2018-10-04T13:44:59Z</dcterms:modified>
</cp:coreProperties>
</file>